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1"/>
  </p:notesMasterIdLst>
  <p:sldIdLst>
    <p:sldId id="1293" r:id="rId2"/>
    <p:sldId id="849" r:id="rId3"/>
    <p:sldId id="10416" r:id="rId4"/>
    <p:sldId id="10417" r:id="rId5"/>
    <p:sldId id="10418" r:id="rId6"/>
    <p:sldId id="10419" r:id="rId7"/>
    <p:sldId id="10423" r:id="rId8"/>
    <p:sldId id="10420" r:id="rId9"/>
    <p:sldId id="851" r:id="rId10"/>
    <p:sldId id="854" r:id="rId11"/>
    <p:sldId id="855" r:id="rId12"/>
    <p:sldId id="10396" r:id="rId13"/>
    <p:sldId id="10424" r:id="rId14"/>
    <p:sldId id="852" r:id="rId15"/>
    <p:sldId id="10426" r:id="rId16"/>
    <p:sldId id="856" r:id="rId17"/>
    <p:sldId id="875" r:id="rId18"/>
    <p:sldId id="857" r:id="rId19"/>
    <p:sldId id="10392" r:id="rId20"/>
    <p:sldId id="858" r:id="rId21"/>
    <p:sldId id="10444" r:id="rId22"/>
    <p:sldId id="10445" r:id="rId23"/>
    <p:sldId id="859" r:id="rId24"/>
    <p:sldId id="10422" r:id="rId25"/>
    <p:sldId id="10425" r:id="rId26"/>
    <p:sldId id="10432" r:id="rId27"/>
    <p:sldId id="10393" r:id="rId28"/>
    <p:sldId id="10433" r:id="rId29"/>
    <p:sldId id="10376" r:id="rId30"/>
    <p:sldId id="861" r:id="rId31"/>
    <p:sldId id="10428" r:id="rId32"/>
    <p:sldId id="10429" r:id="rId33"/>
    <p:sldId id="10430" r:id="rId34"/>
    <p:sldId id="10431" r:id="rId35"/>
    <p:sldId id="10427" r:id="rId36"/>
    <p:sldId id="10398" r:id="rId37"/>
    <p:sldId id="10402" r:id="rId38"/>
    <p:sldId id="10406" r:id="rId39"/>
    <p:sldId id="10405" r:id="rId40"/>
    <p:sldId id="10408" r:id="rId41"/>
    <p:sldId id="10409" r:id="rId42"/>
    <p:sldId id="10410" r:id="rId43"/>
    <p:sldId id="10399" r:id="rId44"/>
    <p:sldId id="10436" r:id="rId45"/>
    <p:sldId id="10411" r:id="rId46"/>
    <p:sldId id="10412" r:id="rId47"/>
    <p:sldId id="10447" r:id="rId48"/>
    <p:sldId id="10435" r:id="rId49"/>
    <p:sldId id="10395" r:id="rId50"/>
    <p:sldId id="10400" r:id="rId51"/>
    <p:sldId id="10434" r:id="rId52"/>
    <p:sldId id="10441" r:id="rId53"/>
    <p:sldId id="10440" r:id="rId54"/>
    <p:sldId id="10438" r:id="rId55"/>
    <p:sldId id="10442" r:id="rId56"/>
    <p:sldId id="10443" r:id="rId57"/>
    <p:sldId id="873" r:id="rId58"/>
    <p:sldId id="10437" r:id="rId59"/>
    <p:sldId id="813" r:id="rId60"/>
  </p:sldIdLst>
  <p:sldSz cx="9144000" cy="5143500" type="screen16x9"/>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E6"/>
    <a:srgbClr val="002060"/>
    <a:srgbClr val="215968"/>
    <a:srgbClr val="BFBFBF"/>
    <a:srgbClr val="283B01"/>
    <a:srgbClr val="4F81BD"/>
    <a:srgbClr val="D6E3FF"/>
    <a:srgbClr val="FFFFFF"/>
    <a:srgbClr val="289C8E"/>
    <a:srgbClr val="5D9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659" autoAdjust="0"/>
  </p:normalViewPr>
  <p:slideViewPr>
    <p:cSldViewPr>
      <p:cViewPr varScale="1">
        <p:scale>
          <a:sx n="144" d="100"/>
          <a:sy n="144" d="100"/>
        </p:scale>
        <p:origin x="690" y="120"/>
      </p:cViewPr>
      <p:guideLst>
        <p:guide orient="horz" pos="1620"/>
        <p:guide pos="2880"/>
      </p:guideLst>
    </p:cSldViewPr>
  </p:slideViewPr>
  <p:notesTextViewPr>
    <p:cViewPr>
      <p:scale>
        <a:sx n="3" d="2"/>
        <a:sy n="3" d="2"/>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jpe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2BA447-B865-45EA-B12A-50D52DA72729}" type="datetimeFigureOut">
              <a:rPr lang="zh-TW" altLang="en-US" smtClean="0"/>
              <a:pPr/>
              <a:t>2024/6/18</a:t>
            </a:fld>
            <a:endParaRPr lang="zh-TW" altLang="en-US"/>
          </a:p>
        </p:txBody>
      </p:sp>
      <p:sp>
        <p:nvSpPr>
          <p:cNvPr id="4" name="投影片圖像版面配置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596FD8-4DD4-42EE-A8AE-4DFF78C14485}" type="slidenum">
              <a:rPr lang="zh-TW" altLang="en-US" smtClean="0"/>
              <a:pPr/>
              <a:t>‹#›</a:t>
            </a:fld>
            <a:endParaRPr lang="zh-TW"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投影片">
    <p:bg>
      <p:bgPr>
        <a:gradFill flip="none" rotWithShape="1">
          <a:gsLst>
            <a:gs pos="0">
              <a:schemeClr val="tx2"/>
            </a:gs>
            <a:gs pos="100000">
              <a:schemeClr val="accent3">
                <a:lumMod val="50000"/>
              </a:schemeClr>
            </a:gs>
          </a:gsLst>
          <a:lin ang="0" scaled="1"/>
          <a:tileRect/>
        </a:gradFill>
        <a:effectLst/>
      </p:bgPr>
    </p:bg>
    <p:spTree>
      <p:nvGrpSpPr>
        <p:cNvPr id="1" name=""/>
        <p:cNvGrpSpPr/>
        <p:nvPr/>
      </p:nvGrpSpPr>
      <p:grpSpPr>
        <a:xfrm>
          <a:off x="0" y="0"/>
          <a:ext cx="0" cy="0"/>
          <a:chOff x="0" y="0"/>
          <a:chExt cx="0" cy="0"/>
        </a:xfrm>
      </p:grpSpPr>
      <p:cxnSp>
        <p:nvCxnSpPr>
          <p:cNvPr id="9" name="直線接點 8"/>
          <p:cNvCxnSpPr/>
          <p:nvPr userDrawn="1"/>
        </p:nvCxnSpPr>
        <p:spPr>
          <a:xfrm>
            <a:off x="0" y="2689023"/>
            <a:ext cx="91440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標題 1"/>
          <p:cNvSpPr txBox="1">
            <a:spLocks/>
          </p:cNvSpPr>
          <p:nvPr userDrawn="1"/>
        </p:nvSpPr>
        <p:spPr>
          <a:xfrm>
            <a:off x="853079" y="1052609"/>
            <a:ext cx="7772400" cy="890839"/>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zh-TW" sz="32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rPr>
              <a:t>RD</a:t>
            </a:r>
            <a:r>
              <a:rPr kumimoji="0" lang="zh-TW" altLang="en-US" sz="32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rPr>
              <a:t> </a:t>
            </a:r>
            <a:r>
              <a:rPr kumimoji="0" lang="en-US" altLang="zh-TW" sz="32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rPr>
              <a:t>Structural salary raise</a:t>
            </a:r>
            <a:endParaRPr kumimoji="0" lang="zh-TW" altLang="en-US" sz="32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endParaRPr>
          </a:p>
        </p:txBody>
      </p:sp>
      <p:pic>
        <p:nvPicPr>
          <p:cNvPr id="23" name="圖片 22">
            <a:extLst>
              <a:ext uri="{FF2B5EF4-FFF2-40B4-BE49-F238E27FC236}">
                <a16:creationId xmlns:a16="http://schemas.microsoft.com/office/drawing/2014/main" id="{51C93559-A2AB-41C6-865F-4415C13D89C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144000" cy="5620354"/>
          </a:xfrm>
          <a:prstGeom prst="rect">
            <a:avLst/>
          </a:prstGeom>
        </p:spPr>
      </p:pic>
      <p:sp>
        <p:nvSpPr>
          <p:cNvPr id="24" name="矩形 23">
            <a:extLst>
              <a:ext uri="{FF2B5EF4-FFF2-40B4-BE49-F238E27FC236}">
                <a16:creationId xmlns:a16="http://schemas.microsoft.com/office/drawing/2014/main" id="{54CE1E7B-852F-4FB3-9D20-46812ACE56BA}"/>
              </a:ext>
            </a:extLst>
          </p:cNvPr>
          <p:cNvSpPr/>
          <p:nvPr userDrawn="1"/>
        </p:nvSpPr>
        <p:spPr>
          <a:xfrm>
            <a:off x="-108520" y="-164554"/>
            <a:ext cx="9361040" cy="5832648"/>
          </a:xfrm>
          <a:prstGeom prst="rect">
            <a:avLst/>
          </a:prstGeom>
          <a:solidFill>
            <a:schemeClr val="accent3">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 name="矩形 26">
            <a:extLst>
              <a:ext uri="{FF2B5EF4-FFF2-40B4-BE49-F238E27FC236}">
                <a16:creationId xmlns:a16="http://schemas.microsoft.com/office/drawing/2014/main" id="{ADA1D080-6569-4C6E-BE70-333116C34CE0}"/>
              </a:ext>
            </a:extLst>
          </p:cNvPr>
          <p:cNvSpPr/>
          <p:nvPr userDrawn="1"/>
        </p:nvSpPr>
        <p:spPr>
          <a:xfrm>
            <a:off x="0" y="2499742"/>
            <a:ext cx="9144000" cy="1512168"/>
          </a:xfrm>
          <a:prstGeom prst="rect">
            <a:avLst/>
          </a:prstGeom>
          <a:gradFill flip="none" rotWithShape="1">
            <a:gsLst>
              <a:gs pos="0">
                <a:schemeClr val="tx2"/>
              </a:gs>
              <a:gs pos="100000">
                <a:schemeClr val="accent3">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TW" altLang="en-US" dirty="0">
              <a:solidFill>
                <a:schemeClr val="bg1"/>
              </a:solidFill>
              <a:effectLst>
                <a:outerShdw blurRad="38100" dist="38100" dir="2700000" algn="tl">
                  <a:srgbClr val="000000">
                    <a:alpha val="43137"/>
                  </a:srgbClr>
                </a:outerShdw>
              </a:effectLst>
            </a:endParaRPr>
          </a:p>
        </p:txBody>
      </p:sp>
      <p:sp>
        <p:nvSpPr>
          <p:cNvPr id="28" name="標題 27">
            <a:extLst>
              <a:ext uri="{FF2B5EF4-FFF2-40B4-BE49-F238E27FC236}">
                <a16:creationId xmlns:a16="http://schemas.microsoft.com/office/drawing/2014/main" id="{573DC607-47BF-40F4-9F5D-FDE0321BBBD7}"/>
              </a:ext>
            </a:extLst>
          </p:cNvPr>
          <p:cNvSpPr>
            <a:spLocks noGrp="1"/>
          </p:cNvSpPr>
          <p:nvPr>
            <p:ph type="title"/>
          </p:nvPr>
        </p:nvSpPr>
        <p:spPr>
          <a:xfrm>
            <a:off x="0" y="2878305"/>
            <a:ext cx="9144000" cy="493564"/>
          </a:xfrm>
        </p:spPr>
        <p:txBody>
          <a:bodyPr/>
          <a:lstStyle>
            <a:lvl1pPr algn="ctr">
              <a:defRPr>
                <a:effectLst>
                  <a:outerShdw blurRad="38100" dist="38100" dir="2700000" algn="tl">
                    <a:srgbClr val="000000">
                      <a:alpha val="43137"/>
                    </a:srgbClr>
                  </a:outerShdw>
                </a:effectLst>
              </a:defRPr>
            </a:lvl1pPr>
          </a:lstStyle>
          <a:p>
            <a:r>
              <a:rPr lang="zh-TW" altLang="en-US"/>
              <a:t>按一下以編輯母片標題樣式</a:t>
            </a:r>
          </a:p>
        </p:txBody>
      </p:sp>
      <p:pic>
        <p:nvPicPr>
          <p:cNvPr id="29" name="圖片 28">
            <a:extLst>
              <a:ext uri="{FF2B5EF4-FFF2-40B4-BE49-F238E27FC236}">
                <a16:creationId xmlns:a16="http://schemas.microsoft.com/office/drawing/2014/main" id="{97F3C8A9-85A0-4160-B651-128E62269C30}"/>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848105" y="51470"/>
            <a:ext cx="1295895" cy="68806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04787"/>
            <a:ext cx="3008313" cy="871538"/>
          </a:xfrm>
        </p:spPr>
        <p:txBody>
          <a:bodyPr anchor="b"/>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3600450"/>
            <a:ext cx="5486400" cy="425054"/>
          </a:xfrm>
        </p:spPr>
        <p:txBody>
          <a:bodyPr anchor="b"/>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訂版面配置">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C49EB5DF-8AA6-4091-B328-E40D00A74DB3}"/>
              </a:ext>
            </a:extLst>
          </p:cNvPr>
          <p:cNvSpPr/>
          <p:nvPr userDrawn="1"/>
        </p:nvSpPr>
        <p:spPr>
          <a:xfrm rot="5400000">
            <a:off x="-2373982" y="2373982"/>
            <a:ext cx="5143500" cy="395536"/>
          </a:xfrm>
          <a:prstGeom prst="rect">
            <a:avLst/>
          </a:prstGeom>
          <a:gradFill>
            <a:gsLst>
              <a:gs pos="0">
                <a:schemeClr val="accent3">
                  <a:lumMod val="50000"/>
                </a:schemeClr>
              </a:gs>
              <a:gs pos="100000">
                <a:schemeClr val="tx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2003095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自訂版面配置">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C49EB5DF-8AA6-4091-B328-E40D00A74DB3}"/>
              </a:ext>
            </a:extLst>
          </p:cNvPr>
          <p:cNvSpPr/>
          <p:nvPr userDrawn="1"/>
        </p:nvSpPr>
        <p:spPr>
          <a:xfrm rot="-2700000">
            <a:off x="-639185" y="-379566"/>
            <a:ext cx="1666417" cy="1118004"/>
          </a:xfrm>
          <a:prstGeom prst="rect">
            <a:avLst/>
          </a:prstGeom>
          <a:gradFill>
            <a:gsLst>
              <a:gs pos="0">
                <a:schemeClr val="accent3">
                  <a:lumMod val="50000"/>
                </a:schemeClr>
              </a:gs>
              <a:gs pos="100000">
                <a:schemeClr val="tx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 name="圖片 2" descr="一張含有 文字 的圖片&#10;&#10;自動產生的描述">
            <a:extLst>
              <a:ext uri="{FF2B5EF4-FFF2-40B4-BE49-F238E27FC236}">
                <a16:creationId xmlns:a16="http://schemas.microsoft.com/office/drawing/2014/main" id="{B1AB3284-6F6C-4DE3-A41B-7BFF26DB7E5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4700" y="23154"/>
            <a:ext cx="759588" cy="540000"/>
          </a:xfrm>
          <a:prstGeom prst="rect">
            <a:avLst/>
          </a:prstGeom>
        </p:spPr>
      </p:pic>
      <p:sp>
        <p:nvSpPr>
          <p:cNvPr id="7" name="矩形 6">
            <a:extLst>
              <a:ext uri="{FF2B5EF4-FFF2-40B4-BE49-F238E27FC236}">
                <a16:creationId xmlns:a16="http://schemas.microsoft.com/office/drawing/2014/main" id="{469F3701-C101-4958-AB93-6AA5B83E265D}"/>
              </a:ext>
            </a:extLst>
          </p:cNvPr>
          <p:cNvSpPr/>
          <p:nvPr userDrawn="1"/>
        </p:nvSpPr>
        <p:spPr>
          <a:xfrm rot="-2700000">
            <a:off x="8672006" y="4842545"/>
            <a:ext cx="720000" cy="360000"/>
          </a:xfrm>
          <a:prstGeom prst="rect">
            <a:avLst/>
          </a:prstGeom>
          <a:gradFill>
            <a:gsLst>
              <a:gs pos="0">
                <a:schemeClr val="accent3">
                  <a:lumMod val="50000"/>
                </a:schemeClr>
              </a:gs>
              <a:gs pos="100000">
                <a:schemeClr val="tx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投影片編號版面配置區 9">
            <a:extLst>
              <a:ext uri="{FF2B5EF4-FFF2-40B4-BE49-F238E27FC236}">
                <a16:creationId xmlns:a16="http://schemas.microsoft.com/office/drawing/2014/main" id="{3BF28CB0-6506-4952-8A74-46CC3C295ECD}"/>
              </a:ext>
            </a:extLst>
          </p:cNvPr>
          <p:cNvSpPr>
            <a:spLocks noGrp="1"/>
          </p:cNvSpPr>
          <p:nvPr>
            <p:ph type="sldNum" sz="quarter" idx="12"/>
          </p:nvPr>
        </p:nvSpPr>
        <p:spPr>
          <a:xfrm>
            <a:off x="8665408" y="4852094"/>
            <a:ext cx="720000" cy="273844"/>
          </a:xfrm>
        </p:spPr>
        <p:txBody>
          <a:bodyPr/>
          <a:lstStyle>
            <a:lvl1pPr algn="ctr">
              <a:defRPr sz="1200" b="1">
                <a:solidFill>
                  <a:schemeClr val="bg1"/>
                </a:solidFill>
                <a:latin typeface="Arial" panose="020B0604020202020204" pitchFamily="34" charset="0"/>
                <a:cs typeface="Arial" panose="020B0604020202020204" pitchFamily="34" charset="0"/>
              </a:defRPr>
            </a:lvl1pPr>
          </a:lstStyle>
          <a:p>
            <a:fld id="{73DA0BB7-265A-403C-9275-D587AB510EDC}" type="slidenum">
              <a:rPr lang="zh-TW" altLang="en-US" smtClean="0"/>
              <a:pPr/>
              <a:t>‹#›</a:t>
            </a:fld>
            <a:endParaRPr lang="zh-TW" altLang="en-US" dirty="0"/>
          </a:p>
        </p:txBody>
      </p:sp>
    </p:spTree>
    <p:extLst>
      <p:ext uri="{BB962C8B-B14F-4D97-AF65-F5344CB8AC3E}">
        <p14:creationId xmlns:p14="http://schemas.microsoft.com/office/powerpoint/2010/main" val="18048270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自訂版面配置">
    <p:spTree>
      <p:nvGrpSpPr>
        <p:cNvPr id="1" name=""/>
        <p:cNvGrpSpPr/>
        <p:nvPr/>
      </p:nvGrpSpPr>
      <p:grpSpPr>
        <a:xfrm>
          <a:off x="0" y="0"/>
          <a:ext cx="0" cy="0"/>
          <a:chOff x="0" y="0"/>
          <a:chExt cx="0" cy="0"/>
        </a:xfrm>
      </p:grpSpPr>
      <p:sp>
        <p:nvSpPr>
          <p:cNvPr id="12" name="橢圓 11">
            <a:extLst>
              <a:ext uri="{FF2B5EF4-FFF2-40B4-BE49-F238E27FC236}">
                <a16:creationId xmlns:a16="http://schemas.microsoft.com/office/drawing/2014/main" id="{FAAFD52E-3116-47CF-A5C5-147C87B61B5C}"/>
              </a:ext>
            </a:extLst>
          </p:cNvPr>
          <p:cNvSpPr/>
          <p:nvPr userDrawn="1"/>
        </p:nvSpPr>
        <p:spPr>
          <a:xfrm>
            <a:off x="8784000" y="4765938"/>
            <a:ext cx="720000" cy="720000"/>
          </a:xfrm>
          <a:prstGeom prst="ellipse">
            <a:avLst/>
          </a:prstGeom>
          <a:gradFill flip="none" rotWithShape="1">
            <a:gsLst>
              <a:gs pos="0">
                <a:schemeClr val="accent3">
                  <a:lumMod val="50000"/>
                </a:schemeClr>
              </a:gs>
              <a:gs pos="100000">
                <a:schemeClr val="tx2"/>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橢圓 3">
            <a:extLst>
              <a:ext uri="{FF2B5EF4-FFF2-40B4-BE49-F238E27FC236}">
                <a16:creationId xmlns:a16="http://schemas.microsoft.com/office/drawing/2014/main" id="{A1D7235C-5983-46BE-9AF4-44AD1914B94B}"/>
              </a:ext>
            </a:extLst>
          </p:cNvPr>
          <p:cNvSpPr/>
          <p:nvPr userDrawn="1"/>
        </p:nvSpPr>
        <p:spPr>
          <a:xfrm>
            <a:off x="-900000" y="-900000"/>
            <a:ext cx="1800000" cy="1800000"/>
          </a:xfrm>
          <a:prstGeom prst="ellipse">
            <a:avLst/>
          </a:prstGeom>
          <a:gradFill flip="none" rotWithShape="1">
            <a:gsLst>
              <a:gs pos="0">
                <a:schemeClr val="accent3">
                  <a:lumMod val="50000"/>
                </a:schemeClr>
              </a:gs>
              <a:gs pos="100000">
                <a:schemeClr val="tx2"/>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投影片編號版面配置區 9">
            <a:extLst>
              <a:ext uri="{FF2B5EF4-FFF2-40B4-BE49-F238E27FC236}">
                <a16:creationId xmlns:a16="http://schemas.microsoft.com/office/drawing/2014/main" id="{3BF28CB0-6506-4952-8A74-46CC3C295ECD}"/>
              </a:ext>
            </a:extLst>
          </p:cNvPr>
          <p:cNvSpPr>
            <a:spLocks noGrp="1"/>
          </p:cNvSpPr>
          <p:nvPr>
            <p:ph type="sldNum" sz="quarter" idx="12"/>
          </p:nvPr>
        </p:nvSpPr>
        <p:spPr>
          <a:xfrm>
            <a:off x="8665408" y="4852094"/>
            <a:ext cx="720000" cy="273844"/>
          </a:xfrm>
        </p:spPr>
        <p:txBody>
          <a:bodyPr/>
          <a:lstStyle>
            <a:lvl1pPr algn="ctr">
              <a:defRPr sz="1200" b="1">
                <a:solidFill>
                  <a:schemeClr val="bg1"/>
                </a:solidFill>
                <a:latin typeface="Arial" panose="020B0604020202020204" pitchFamily="34" charset="0"/>
                <a:cs typeface="Arial" panose="020B0604020202020204" pitchFamily="34" charset="0"/>
              </a:defRPr>
            </a:lvl1pPr>
          </a:lstStyle>
          <a:p>
            <a:fld id="{73DA0BB7-265A-403C-9275-D587AB510EDC}" type="slidenum">
              <a:rPr lang="zh-TW" altLang="en-US" smtClean="0"/>
              <a:pPr/>
              <a:t>‹#›</a:t>
            </a:fld>
            <a:endParaRPr lang="zh-TW" altLang="en-US" dirty="0"/>
          </a:p>
        </p:txBody>
      </p:sp>
      <p:pic>
        <p:nvPicPr>
          <p:cNvPr id="11" name="圖片 10" descr="一張含有 文字 的圖片&#10;&#10;自動產生的描述">
            <a:extLst>
              <a:ext uri="{FF2B5EF4-FFF2-40B4-BE49-F238E27FC236}">
                <a16:creationId xmlns:a16="http://schemas.microsoft.com/office/drawing/2014/main" id="{CECF32C9-A832-495B-8E9E-30B61F60143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1" r="-3041" b="36225"/>
          <a:stretch/>
        </p:blipFill>
        <p:spPr>
          <a:xfrm>
            <a:off x="-108519" y="-43398"/>
            <a:ext cx="1063645" cy="468000"/>
          </a:xfrm>
          <a:prstGeom prst="rect">
            <a:avLst/>
          </a:prstGeom>
        </p:spPr>
      </p:pic>
    </p:spTree>
    <p:extLst>
      <p:ext uri="{BB962C8B-B14F-4D97-AF65-F5344CB8AC3E}">
        <p14:creationId xmlns:p14="http://schemas.microsoft.com/office/powerpoint/2010/main" val="34398629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05979"/>
            <a:ext cx="2057400" cy="4388644"/>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57200" y="205979"/>
            <a:ext cx="6019800" cy="4388644"/>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章節標題">
    <p:spTree>
      <p:nvGrpSpPr>
        <p:cNvPr id="1" name=""/>
        <p:cNvGrpSpPr/>
        <p:nvPr/>
      </p:nvGrpSpPr>
      <p:grpSpPr>
        <a:xfrm>
          <a:off x="0" y="0"/>
          <a:ext cx="0" cy="0"/>
          <a:chOff x="0" y="0"/>
          <a:chExt cx="0" cy="0"/>
        </a:xfrm>
      </p:grpSpPr>
      <p:sp>
        <p:nvSpPr>
          <p:cNvPr id="4" name="日期版面配置區 3"/>
          <p:cNvSpPr txBox="1">
            <a:spLocks/>
          </p:cNvSpPr>
          <p:nvPr userDrawn="1"/>
        </p:nvSpPr>
        <p:spPr>
          <a:xfrm>
            <a:off x="6732588" y="141288"/>
            <a:ext cx="1593850" cy="274637"/>
          </a:xfrm>
          <a:prstGeom prst="rect">
            <a:avLst/>
          </a:prstGeom>
        </p:spPr>
        <p:txBody>
          <a:bodyPr lIns="77862" tIns="38930" rIns="77862" bIns="38930"/>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fontAlgn="auto">
              <a:spcBef>
                <a:spcPts val="0"/>
              </a:spcBef>
              <a:spcAft>
                <a:spcPts val="0"/>
              </a:spcAft>
              <a:defRPr/>
            </a:pPr>
            <a:fld id="{EB3ABF02-0EE8-4889-BBC2-9AADF4FF2822}" type="datetimeFigureOut">
              <a:rPr kumimoji="0" lang="zh-TW" altLang="en-US" sz="1000" smtClean="0">
                <a:solidFill>
                  <a:srgbClr val="0070C0"/>
                </a:solidFill>
              </a:rPr>
              <a:pPr algn="r" fontAlgn="auto">
                <a:spcBef>
                  <a:spcPts val="0"/>
                </a:spcBef>
                <a:spcAft>
                  <a:spcPts val="0"/>
                </a:spcAft>
                <a:defRPr/>
              </a:pPr>
              <a:t>2024/6/18</a:t>
            </a:fld>
            <a:endParaRPr kumimoji="0" lang="zh-TW" altLang="en-US" sz="1000" dirty="0">
              <a:solidFill>
                <a:srgbClr val="0070C0"/>
              </a:solidFill>
            </a:endParaRPr>
          </a:p>
        </p:txBody>
      </p:sp>
      <p:sp>
        <p:nvSpPr>
          <p:cNvPr id="2" name="Title 1"/>
          <p:cNvSpPr>
            <a:spLocks noGrp="1"/>
          </p:cNvSpPr>
          <p:nvPr>
            <p:ph type="title"/>
          </p:nvPr>
        </p:nvSpPr>
        <p:spPr>
          <a:xfrm>
            <a:off x="623892" y="1284317"/>
            <a:ext cx="7886700" cy="2138406"/>
          </a:xfrm>
        </p:spPr>
        <p:txBody>
          <a:bodyPr anchor="b">
            <a:normAutofit/>
          </a:bodyPr>
          <a:lstStyle>
            <a:lvl1pPr>
              <a:defRPr sz="3800" b="0"/>
            </a:lvl1pPr>
          </a:lstStyle>
          <a:p>
            <a:r>
              <a:rPr lang="zh-TW" altLang="en-US"/>
              <a:t>按一下以編輯母片標題樣式</a:t>
            </a:r>
            <a:endParaRPr lang="en-US" dirty="0"/>
          </a:p>
        </p:txBody>
      </p:sp>
      <p:sp>
        <p:nvSpPr>
          <p:cNvPr id="3" name="Text Placeholder 2"/>
          <p:cNvSpPr>
            <a:spLocks noGrp="1"/>
          </p:cNvSpPr>
          <p:nvPr>
            <p:ph type="body" idx="1"/>
          </p:nvPr>
        </p:nvSpPr>
        <p:spPr>
          <a:xfrm>
            <a:off x="623892" y="3414478"/>
            <a:ext cx="7886700" cy="1125140"/>
          </a:xfrm>
        </p:spPr>
        <p:txBody>
          <a:bodyPr/>
          <a:lstStyle>
            <a:lvl1pPr marL="0" indent="0">
              <a:buNone/>
              <a:defRPr sz="1500">
                <a:solidFill>
                  <a:schemeClr val="tx1">
                    <a:lumMod val="75000"/>
                    <a:lumOff val="25000"/>
                  </a:schemeClr>
                </a:solidFill>
              </a:defRPr>
            </a:lvl1pPr>
            <a:lvl2pPr marL="291987" indent="0">
              <a:buNone/>
              <a:defRPr sz="1200">
                <a:solidFill>
                  <a:schemeClr val="tx1">
                    <a:tint val="75000"/>
                  </a:schemeClr>
                </a:solidFill>
              </a:defRPr>
            </a:lvl2pPr>
            <a:lvl3pPr marL="583973" indent="0">
              <a:buNone/>
              <a:defRPr sz="1000">
                <a:solidFill>
                  <a:schemeClr val="tx1">
                    <a:tint val="75000"/>
                  </a:schemeClr>
                </a:solidFill>
              </a:defRPr>
            </a:lvl3pPr>
            <a:lvl4pPr marL="875961" indent="0">
              <a:buNone/>
              <a:defRPr sz="900">
                <a:solidFill>
                  <a:schemeClr val="tx1">
                    <a:tint val="75000"/>
                  </a:schemeClr>
                </a:solidFill>
              </a:defRPr>
            </a:lvl4pPr>
            <a:lvl5pPr marL="1167947" indent="0">
              <a:buNone/>
              <a:defRPr sz="900">
                <a:solidFill>
                  <a:schemeClr val="tx1">
                    <a:tint val="75000"/>
                  </a:schemeClr>
                </a:solidFill>
              </a:defRPr>
            </a:lvl5pPr>
            <a:lvl6pPr marL="1459935" indent="0">
              <a:buNone/>
              <a:defRPr sz="900">
                <a:solidFill>
                  <a:schemeClr val="tx1">
                    <a:tint val="75000"/>
                  </a:schemeClr>
                </a:solidFill>
              </a:defRPr>
            </a:lvl6pPr>
            <a:lvl7pPr marL="1751922" indent="0">
              <a:buNone/>
              <a:defRPr sz="900">
                <a:solidFill>
                  <a:schemeClr val="tx1">
                    <a:tint val="75000"/>
                  </a:schemeClr>
                </a:solidFill>
              </a:defRPr>
            </a:lvl7pPr>
            <a:lvl8pPr marL="2043907" indent="0">
              <a:buNone/>
              <a:defRPr sz="900">
                <a:solidFill>
                  <a:schemeClr val="tx1">
                    <a:tint val="75000"/>
                  </a:schemeClr>
                </a:solidFill>
              </a:defRPr>
            </a:lvl8pPr>
            <a:lvl9pPr marL="2335896" indent="0">
              <a:buNone/>
              <a:defRPr sz="900">
                <a:solidFill>
                  <a:schemeClr val="tx1">
                    <a:tint val="75000"/>
                  </a:schemeClr>
                </a:solidFill>
              </a:defRPr>
            </a:lvl9pPr>
          </a:lstStyle>
          <a:p>
            <a:pPr lvl="0"/>
            <a:r>
              <a:rPr lang="zh-TW" altLang="en-US"/>
              <a:t>按一下以編輯母片文字樣式</a:t>
            </a:r>
          </a:p>
        </p:txBody>
      </p:sp>
      <p:sp>
        <p:nvSpPr>
          <p:cNvPr id="5" name="Date Placeholder 3"/>
          <p:cNvSpPr>
            <a:spLocks noGrp="1"/>
          </p:cNvSpPr>
          <p:nvPr>
            <p:ph type="dt" sz="half" idx="10"/>
          </p:nvPr>
        </p:nvSpPr>
        <p:spPr/>
        <p:txBody>
          <a:bodyPr/>
          <a:lstStyle>
            <a:lvl1pPr>
              <a:defRPr kumimoji="1"/>
            </a:lvl1pPr>
          </a:lstStyle>
          <a:p>
            <a:pPr>
              <a:defRPr/>
            </a:pPr>
            <a:fld id="{30E6AB9B-D6C3-48D9-B177-42E8101998BF}" type="datetime1">
              <a:rPr lang="zh-TW" altLang="en-US" smtClean="0"/>
              <a:t>2024/6/18</a:t>
            </a:fld>
            <a:endParaRPr lang="zh-TW" altLang="en-US"/>
          </a:p>
        </p:txBody>
      </p:sp>
      <p:sp>
        <p:nvSpPr>
          <p:cNvPr id="6" name="Footer Placeholder 4"/>
          <p:cNvSpPr>
            <a:spLocks noGrp="1"/>
          </p:cNvSpPr>
          <p:nvPr>
            <p:ph type="ftr" sz="quarter" idx="11"/>
          </p:nvPr>
        </p:nvSpPr>
        <p:spPr/>
        <p:txBody>
          <a:bodyPr/>
          <a:lstStyle>
            <a:lvl1pPr>
              <a:defRPr kumimoji="1"/>
            </a:lvl1pPr>
          </a:lstStyle>
          <a:p>
            <a:pPr>
              <a:defRPr/>
            </a:pPr>
            <a:r>
              <a:rPr lang="en-US" altLang="zh-TW"/>
              <a:t>© 2015 Fitipower Technologies co., Ltd.</a:t>
            </a:r>
            <a:endParaRPr lang="zh-TW" altLang="en-US" dirty="0"/>
          </a:p>
        </p:txBody>
      </p:sp>
      <p:sp>
        <p:nvSpPr>
          <p:cNvPr id="7" name="Slide Number Placeholder 5"/>
          <p:cNvSpPr>
            <a:spLocks noGrp="1"/>
          </p:cNvSpPr>
          <p:nvPr>
            <p:ph type="sldNum" sz="quarter" idx="12"/>
          </p:nvPr>
        </p:nvSpPr>
        <p:spPr/>
        <p:txBody>
          <a:bodyPr/>
          <a:lstStyle>
            <a:lvl1pPr>
              <a:defRPr kumimoji="1">
                <a:latin typeface="Arial" pitchFamily="34" charset="0"/>
              </a:defRPr>
            </a:lvl1pPr>
          </a:lstStyle>
          <a:p>
            <a:pPr>
              <a:defRPr/>
            </a:pPr>
            <a:fld id="{4B3ACDE6-671C-4727-9FA5-28FEF2D6468C}" type="slidenum">
              <a:rPr lang="zh-TW" altLang="en-US"/>
              <a:pPr>
                <a:defRPr/>
              </a:pPr>
              <a:t>‹#›</a:t>
            </a:fld>
            <a:endParaRPr lang="zh-TW" altLang="en-US"/>
          </a:p>
        </p:txBody>
      </p:sp>
    </p:spTree>
    <p:extLst>
      <p:ext uri="{BB962C8B-B14F-4D97-AF65-F5344CB8AC3E}">
        <p14:creationId xmlns:p14="http://schemas.microsoft.com/office/powerpoint/2010/main" val="19909869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自訂版面配置">
    <p:spTree>
      <p:nvGrpSpPr>
        <p:cNvPr id="1" name=""/>
        <p:cNvGrpSpPr/>
        <p:nvPr/>
      </p:nvGrpSpPr>
      <p:grpSpPr>
        <a:xfrm>
          <a:off x="0" y="0"/>
          <a:ext cx="0" cy="0"/>
          <a:chOff x="0" y="0"/>
          <a:chExt cx="0" cy="0"/>
        </a:xfrm>
      </p:grpSpPr>
      <p:pic>
        <p:nvPicPr>
          <p:cNvPr id="3" name="圖片 8"/>
          <p:cNvPicPr>
            <a:picLocks noChangeAspect="1"/>
          </p:cNvPicPr>
          <p:nvPr userDrawn="1"/>
        </p:nvPicPr>
        <p:blipFill>
          <a:blip r:embed="rId2" cstate="print"/>
          <a:srcRect b="25546"/>
          <a:stretch>
            <a:fillRect/>
          </a:stretch>
        </p:blipFill>
        <p:spPr bwMode="auto">
          <a:xfrm>
            <a:off x="0" y="-20638"/>
            <a:ext cx="9275763" cy="5180013"/>
          </a:xfrm>
          <a:prstGeom prst="rect">
            <a:avLst/>
          </a:prstGeom>
          <a:noFill/>
          <a:ln w="9525">
            <a:noFill/>
            <a:miter lim="800000"/>
            <a:headEnd/>
            <a:tailEnd/>
          </a:ln>
        </p:spPr>
      </p:pic>
      <p:sp>
        <p:nvSpPr>
          <p:cNvPr id="7" name="標題 1"/>
          <p:cNvSpPr>
            <a:spLocks noGrp="1"/>
          </p:cNvSpPr>
          <p:nvPr>
            <p:ph type="ctrTitle"/>
          </p:nvPr>
        </p:nvSpPr>
        <p:spPr>
          <a:xfrm>
            <a:off x="683568" y="2247714"/>
            <a:ext cx="7772400" cy="1102519"/>
          </a:xfrm>
          <a:prstGeom prst="rect">
            <a:avLst/>
          </a:prstGeom>
          <a:noFill/>
        </p:spPr>
        <p:txBody>
          <a:bodyPr/>
          <a:lstStyle>
            <a:lvl1pPr algn="ctr">
              <a:defRPr sz="3600">
                <a:solidFill>
                  <a:srgbClr val="0070C0"/>
                </a:solidFill>
                <a:effectLst>
                  <a:outerShdw blurRad="38100" dist="38100" dir="2700000" algn="tl">
                    <a:srgbClr val="000000">
                      <a:alpha val="43137"/>
                    </a:srgbClr>
                  </a:outerShdw>
                </a:effectLst>
              </a:defRPr>
            </a:lvl1pPr>
          </a:lstStyle>
          <a:p>
            <a:r>
              <a:rPr lang="zh-TW" altLang="en-US" dirty="0"/>
              <a:t>按一下以編輯母片標題樣式</a:t>
            </a:r>
          </a:p>
        </p:txBody>
      </p:sp>
      <p:sp>
        <p:nvSpPr>
          <p:cNvPr id="4" name="矩形 3">
            <a:extLst>
              <a:ext uri="{FF2B5EF4-FFF2-40B4-BE49-F238E27FC236}">
                <a16:creationId xmlns:a16="http://schemas.microsoft.com/office/drawing/2014/main" id="{87AB2898-8BE7-43BC-8B76-F4D790B8C0D6}"/>
              </a:ext>
            </a:extLst>
          </p:cNvPr>
          <p:cNvSpPr/>
          <p:nvPr userDrawn="1"/>
        </p:nvSpPr>
        <p:spPr>
          <a:xfrm>
            <a:off x="-19942" y="4948014"/>
            <a:ext cx="1986441" cy="230832"/>
          </a:xfrm>
          <a:prstGeom prst="rect">
            <a:avLst/>
          </a:prstGeom>
        </p:spPr>
        <p:txBody>
          <a:bodyPr wrap="none">
            <a:spAutoFit/>
          </a:bodyPr>
          <a:lstStyle/>
          <a:p>
            <a:r>
              <a:rPr lang="zh-TW" altLang="en-US" sz="900" dirty="0">
                <a:solidFill>
                  <a:srgbClr val="C00000"/>
                </a:solidFill>
              </a:rPr>
              <a:t>Fitipower Confidential Do Not Copy</a:t>
            </a:r>
          </a:p>
        </p:txBody>
      </p:sp>
    </p:spTree>
    <p:extLst>
      <p:ext uri="{BB962C8B-B14F-4D97-AF65-F5344CB8AC3E}">
        <p14:creationId xmlns:p14="http://schemas.microsoft.com/office/powerpoint/2010/main" val="4148154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區段標題">
    <p:spTree>
      <p:nvGrpSpPr>
        <p:cNvPr id="1" name=""/>
        <p:cNvGrpSpPr/>
        <p:nvPr/>
      </p:nvGrpSpPr>
      <p:grpSpPr>
        <a:xfrm>
          <a:off x="0" y="0"/>
          <a:ext cx="0" cy="0"/>
          <a:chOff x="0" y="0"/>
          <a:chExt cx="0" cy="0"/>
        </a:xfrm>
      </p:grpSpPr>
      <p:sp>
        <p:nvSpPr>
          <p:cNvPr id="7" name="矩形 6"/>
          <p:cNvSpPr/>
          <p:nvPr userDrawn="1"/>
        </p:nvSpPr>
        <p:spPr>
          <a:xfrm>
            <a:off x="0" y="0"/>
            <a:ext cx="3059832" cy="5143500"/>
          </a:xfrm>
          <a:prstGeom prst="rect">
            <a:avLst/>
          </a:prstGeom>
          <a:gradFill>
            <a:gsLst>
              <a:gs pos="0">
                <a:schemeClr val="tx2"/>
              </a:gs>
              <a:gs pos="100000">
                <a:schemeClr val="accent3">
                  <a:lumMod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標題 1"/>
          <p:cNvSpPr txBox="1">
            <a:spLocks/>
          </p:cNvSpPr>
          <p:nvPr userDrawn="1"/>
        </p:nvSpPr>
        <p:spPr>
          <a:xfrm>
            <a:off x="31656" y="1419622"/>
            <a:ext cx="2808312" cy="1102519"/>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altLang="zh-TW" sz="4400" b="1" dirty="0">
                <a:solidFill>
                  <a:schemeClr val="bg1"/>
                </a:solidFill>
                <a:latin typeface="Cambria" pitchFamily="18" charset="0"/>
                <a:ea typeface="Cambria" pitchFamily="18" charset="0"/>
                <a:cs typeface="+mj-cs"/>
              </a:rPr>
              <a:t>AGENDA</a:t>
            </a:r>
            <a:endParaRPr kumimoji="0" lang="zh-TW" altLang="en-US" sz="44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endParaRPr>
          </a:p>
        </p:txBody>
      </p:sp>
      <p:pic>
        <p:nvPicPr>
          <p:cNvPr id="12" name="圖形 11" descr="葉子 以實心填滿">
            <a:extLst>
              <a:ext uri="{FF2B5EF4-FFF2-40B4-BE49-F238E27FC236}">
                <a16:creationId xmlns:a16="http://schemas.microsoft.com/office/drawing/2014/main" id="{53EA7DD9-A4AC-4CC6-A537-20A2C95DC12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287524" y="843558"/>
            <a:ext cx="936104" cy="936104"/>
          </a:xfrm>
          <a:prstGeom prst="rect">
            <a:avLst/>
          </a:prstGeom>
        </p:spPr>
      </p:pic>
      <p:sp>
        <p:nvSpPr>
          <p:cNvPr id="14" name="文字版面配置區 13">
            <a:extLst>
              <a:ext uri="{FF2B5EF4-FFF2-40B4-BE49-F238E27FC236}">
                <a16:creationId xmlns:a16="http://schemas.microsoft.com/office/drawing/2014/main" id="{8E2FA8DE-4ACB-4FDE-9774-6D498F47D7AC}"/>
              </a:ext>
            </a:extLst>
          </p:cNvPr>
          <p:cNvSpPr>
            <a:spLocks noGrp="1"/>
          </p:cNvSpPr>
          <p:nvPr>
            <p:ph type="body" sz="quarter" idx="10"/>
          </p:nvPr>
        </p:nvSpPr>
        <p:spPr>
          <a:xfrm>
            <a:off x="3707904" y="987574"/>
            <a:ext cx="4680520" cy="3168352"/>
          </a:xfrm>
        </p:spPr>
        <p:txBody>
          <a:bodyPr/>
          <a:lstStyle>
            <a:lvl1pPr>
              <a:defRPr sz="2400"/>
            </a:lvl1pPr>
          </a:lstStyle>
          <a:p>
            <a:pPr lvl="0"/>
            <a:r>
              <a:rPr lang="zh-TW" altLang="en-US" dirty="0"/>
              <a:t>按一下以編輯母片文字樣式</a:t>
            </a:r>
          </a:p>
        </p:txBody>
      </p:sp>
      <p:pic>
        <p:nvPicPr>
          <p:cNvPr id="15" name="圖片 14">
            <a:extLst>
              <a:ext uri="{FF2B5EF4-FFF2-40B4-BE49-F238E27FC236}">
                <a16:creationId xmlns:a16="http://schemas.microsoft.com/office/drawing/2014/main" id="{3195EB97-BE9A-458C-A51A-BC888CC5487C}"/>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7834333" y="4371950"/>
            <a:ext cx="1295895" cy="688064"/>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區段標題">
    <p:spTree>
      <p:nvGrpSpPr>
        <p:cNvPr id="1" name=""/>
        <p:cNvGrpSpPr/>
        <p:nvPr/>
      </p:nvGrpSpPr>
      <p:grpSpPr>
        <a:xfrm>
          <a:off x="0" y="0"/>
          <a:ext cx="0" cy="0"/>
          <a:chOff x="0" y="0"/>
          <a:chExt cx="0" cy="0"/>
        </a:xfrm>
      </p:grpSpPr>
      <p:sp>
        <p:nvSpPr>
          <p:cNvPr id="7" name="矩形 6"/>
          <p:cNvSpPr/>
          <p:nvPr userDrawn="1"/>
        </p:nvSpPr>
        <p:spPr>
          <a:xfrm>
            <a:off x="0" y="0"/>
            <a:ext cx="3059832" cy="5143500"/>
          </a:xfrm>
          <a:prstGeom prst="rect">
            <a:avLst/>
          </a:prstGeom>
          <a:gradFill>
            <a:gsLst>
              <a:gs pos="0">
                <a:schemeClr val="tx2"/>
              </a:gs>
              <a:gs pos="100000">
                <a:schemeClr val="accent3">
                  <a:lumMod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標題 1"/>
          <p:cNvSpPr txBox="1">
            <a:spLocks/>
          </p:cNvSpPr>
          <p:nvPr userDrawn="1"/>
        </p:nvSpPr>
        <p:spPr>
          <a:xfrm>
            <a:off x="31656" y="1419622"/>
            <a:ext cx="2808312" cy="1102519"/>
          </a:xfrm>
          <a:prstGeom prst="rect">
            <a:avLst/>
          </a:prstGeom>
        </p:spPr>
        <p:txBody>
          <a:bodyPr vert="horz" lIns="91440" tIns="45720" rIns="91440" bIns="45720" rtlCol="0" anchor="ctr">
            <a:normAutofit fontScale="925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altLang="zh-TW" sz="4400" b="1" dirty="0">
                <a:solidFill>
                  <a:schemeClr val="bg1"/>
                </a:solidFill>
                <a:latin typeface="Cambria" pitchFamily="18" charset="0"/>
                <a:ea typeface="Cambria" pitchFamily="18" charset="0"/>
                <a:cs typeface="+mj-cs"/>
              </a:rPr>
              <a:t>APPENDIX</a:t>
            </a:r>
            <a:endParaRPr kumimoji="0" lang="zh-TW" altLang="en-US" sz="44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endParaRPr>
          </a:p>
        </p:txBody>
      </p:sp>
      <p:pic>
        <p:nvPicPr>
          <p:cNvPr id="12" name="圖形 11" descr="葉子 以實心填滿">
            <a:extLst>
              <a:ext uri="{FF2B5EF4-FFF2-40B4-BE49-F238E27FC236}">
                <a16:creationId xmlns:a16="http://schemas.microsoft.com/office/drawing/2014/main" id="{53EA7DD9-A4AC-4CC6-A537-20A2C95DC12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287524" y="843558"/>
            <a:ext cx="936104" cy="936104"/>
          </a:xfrm>
          <a:prstGeom prst="rect">
            <a:avLst/>
          </a:prstGeom>
        </p:spPr>
      </p:pic>
      <p:sp>
        <p:nvSpPr>
          <p:cNvPr id="14" name="文字版面配置區 13">
            <a:extLst>
              <a:ext uri="{FF2B5EF4-FFF2-40B4-BE49-F238E27FC236}">
                <a16:creationId xmlns:a16="http://schemas.microsoft.com/office/drawing/2014/main" id="{8E2FA8DE-4ACB-4FDE-9774-6D498F47D7AC}"/>
              </a:ext>
            </a:extLst>
          </p:cNvPr>
          <p:cNvSpPr>
            <a:spLocks noGrp="1"/>
          </p:cNvSpPr>
          <p:nvPr>
            <p:ph type="body" sz="quarter" idx="10"/>
          </p:nvPr>
        </p:nvSpPr>
        <p:spPr>
          <a:xfrm>
            <a:off x="3707904" y="987574"/>
            <a:ext cx="4680520" cy="3168352"/>
          </a:xfrm>
        </p:spPr>
        <p:txBody>
          <a:bodyPr/>
          <a:lstStyle>
            <a:lvl1pPr>
              <a:defRPr sz="2400"/>
            </a:lvl1pPr>
          </a:lstStyle>
          <a:p>
            <a:pPr lvl="0"/>
            <a:r>
              <a:rPr lang="zh-TW" altLang="en-US" dirty="0"/>
              <a:t>按一下以編輯母片文字樣式</a:t>
            </a:r>
          </a:p>
        </p:txBody>
      </p:sp>
      <p:pic>
        <p:nvPicPr>
          <p:cNvPr id="15" name="圖片 14">
            <a:extLst>
              <a:ext uri="{FF2B5EF4-FFF2-40B4-BE49-F238E27FC236}">
                <a16:creationId xmlns:a16="http://schemas.microsoft.com/office/drawing/2014/main" id="{3195EB97-BE9A-458C-A51A-BC888CC5487C}"/>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7834333" y="4371950"/>
            <a:ext cx="1295895" cy="688064"/>
          </a:xfrm>
          <a:prstGeom prst="rect">
            <a:avLst/>
          </a:prstGeom>
        </p:spPr>
      </p:pic>
    </p:spTree>
    <p:extLst>
      <p:ext uri="{BB962C8B-B14F-4D97-AF65-F5344CB8AC3E}">
        <p14:creationId xmlns:p14="http://schemas.microsoft.com/office/powerpoint/2010/main" val="982700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區段標題">
    <p:spTree>
      <p:nvGrpSpPr>
        <p:cNvPr id="1" name=""/>
        <p:cNvGrpSpPr/>
        <p:nvPr/>
      </p:nvGrpSpPr>
      <p:grpSpPr>
        <a:xfrm>
          <a:off x="0" y="0"/>
          <a:ext cx="0" cy="0"/>
          <a:chOff x="0" y="0"/>
          <a:chExt cx="0" cy="0"/>
        </a:xfrm>
      </p:grpSpPr>
      <p:sp>
        <p:nvSpPr>
          <p:cNvPr id="7" name="矩形 6"/>
          <p:cNvSpPr/>
          <p:nvPr userDrawn="1"/>
        </p:nvSpPr>
        <p:spPr>
          <a:xfrm>
            <a:off x="0" y="0"/>
            <a:ext cx="9144000" cy="1275606"/>
          </a:xfrm>
          <a:prstGeom prst="rect">
            <a:avLst/>
          </a:prstGeom>
          <a:gradFill>
            <a:gsLst>
              <a:gs pos="0">
                <a:schemeClr val="tx2"/>
              </a:gs>
              <a:gs pos="100000">
                <a:schemeClr val="accent3">
                  <a:lumMod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標題 1"/>
          <p:cNvSpPr txBox="1">
            <a:spLocks/>
          </p:cNvSpPr>
          <p:nvPr userDrawn="1"/>
        </p:nvSpPr>
        <p:spPr>
          <a:xfrm>
            <a:off x="1403648" y="86542"/>
            <a:ext cx="2808312" cy="1102519"/>
          </a:xfrm>
          <a:prstGeom prst="rect">
            <a:avLst/>
          </a:prstGeom>
        </p:spPr>
        <p:txBody>
          <a:bodyPr vert="horz" lIns="91440" tIns="45720" rIns="91440" bIns="45720" rtlCol="0" anchor="ctr">
            <a:normAutofit fontScale="925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altLang="zh-TW" sz="4400" b="1" dirty="0">
                <a:solidFill>
                  <a:schemeClr val="bg1"/>
                </a:solidFill>
                <a:latin typeface="Cambria" pitchFamily="18" charset="0"/>
                <a:ea typeface="Cambria" pitchFamily="18" charset="0"/>
                <a:cs typeface="+mj-cs"/>
              </a:rPr>
              <a:t>APPENDIX</a:t>
            </a:r>
            <a:endParaRPr kumimoji="0" lang="zh-TW" altLang="en-US" sz="4400" b="1" i="0" u="none" strike="noStrike" kern="1200" cap="none" spc="0" normalizeH="0" baseline="0" noProof="0" dirty="0">
              <a:ln>
                <a:noFill/>
              </a:ln>
              <a:solidFill>
                <a:schemeClr val="bg1"/>
              </a:solidFill>
              <a:effectLst/>
              <a:uLnTx/>
              <a:uFillTx/>
              <a:latin typeface="Cambria" pitchFamily="18" charset="0"/>
              <a:ea typeface="微軟正黑體" pitchFamily="34" charset="-120"/>
              <a:cs typeface="+mj-cs"/>
            </a:endParaRPr>
          </a:p>
        </p:txBody>
      </p:sp>
      <p:pic>
        <p:nvPicPr>
          <p:cNvPr id="12" name="圖形 11" descr="葉子 以實心填滿">
            <a:extLst>
              <a:ext uri="{FF2B5EF4-FFF2-40B4-BE49-F238E27FC236}">
                <a16:creationId xmlns:a16="http://schemas.microsoft.com/office/drawing/2014/main" id="{53EA7DD9-A4AC-4CC6-A537-20A2C95DC12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323528" y="169750"/>
            <a:ext cx="936104" cy="936104"/>
          </a:xfrm>
          <a:prstGeom prst="rect">
            <a:avLst/>
          </a:prstGeom>
        </p:spPr>
      </p:pic>
      <p:sp>
        <p:nvSpPr>
          <p:cNvPr id="14" name="文字版面配置區 13">
            <a:extLst>
              <a:ext uri="{FF2B5EF4-FFF2-40B4-BE49-F238E27FC236}">
                <a16:creationId xmlns:a16="http://schemas.microsoft.com/office/drawing/2014/main" id="{8E2FA8DE-4ACB-4FDE-9774-6D498F47D7AC}"/>
              </a:ext>
            </a:extLst>
          </p:cNvPr>
          <p:cNvSpPr>
            <a:spLocks noGrp="1"/>
          </p:cNvSpPr>
          <p:nvPr>
            <p:ph type="body" sz="quarter" idx="10"/>
          </p:nvPr>
        </p:nvSpPr>
        <p:spPr>
          <a:xfrm>
            <a:off x="323528" y="1797955"/>
            <a:ext cx="8208912" cy="2016224"/>
          </a:xfrm>
        </p:spPr>
        <p:txBody>
          <a:bodyPr/>
          <a:lstStyle>
            <a:lvl1pPr>
              <a:defRPr sz="2400"/>
            </a:lvl1pPr>
          </a:lstStyle>
          <a:p>
            <a:pPr lvl="0"/>
            <a:r>
              <a:rPr lang="zh-TW" altLang="en-US" dirty="0"/>
              <a:t>按一下以編輯母片文字樣式</a:t>
            </a:r>
          </a:p>
        </p:txBody>
      </p:sp>
      <p:pic>
        <p:nvPicPr>
          <p:cNvPr id="15" name="圖片 14">
            <a:extLst>
              <a:ext uri="{FF2B5EF4-FFF2-40B4-BE49-F238E27FC236}">
                <a16:creationId xmlns:a16="http://schemas.microsoft.com/office/drawing/2014/main" id="{3195EB97-BE9A-458C-A51A-BC888CC5487C}"/>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7834333" y="4371950"/>
            <a:ext cx="1295895" cy="688064"/>
          </a:xfrm>
          <a:prstGeom prst="rect">
            <a:avLst/>
          </a:prstGeom>
        </p:spPr>
      </p:pic>
    </p:spTree>
    <p:extLst>
      <p:ext uri="{BB962C8B-B14F-4D97-AF65-F5344CB8AC3E}">
        <p14:creationId xmlns:p14="http://schemas.microsoft.com/office/powerpoint/2010/main" val="3858952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107671" y="44939"/>
            <a:ext cx="6707088" cy="493564"/>
          </a:xfrm>
        </p:spPr>
        <p:txBody>
          <a:bodyPr/>
          <a:lstStyle>
            <a:lvl1pPr>
              <a:defRPr baseline="0">
                <a:solidFill>
                  <a:schemeClr val="tx1"/>
                </a:solidFill>
                <a:latin typeface="Calibri" panose="020F0502020204030204" pitchFamily="34" charset="0"/>
              </a:defRPr>
            </a:lvl1pPr>
          </a:lstStyle>
          <a:p>
            <a:r>
              <a:rPr lang="zh-TW" altLang="en-US" dirty="0"/>
              <a:t>按一下以編輯母片標題樣式</a:t>
            </a:r>
          </a:p>
        </p:txBody>
      </p:sp>
      <p:sp>
        <p:nvSpPr>
          <p:cNvPr id="3" name="內容版面配置區 2"/>
          <p:cNvSpPr>
            <a:spLocks noGrp="1"/>
          </p:cNvSpPr>
          <p:nvPr>
            <p:ph idx="1"/>
          </p:nvPr>
        </p:nvSpPr>
        <p:spPr>
          <a:xfrm>
            <a:off x="397931" y="915566"/>
            <a:ext cx="8229600" cy="3679057"/>
          </a:xfrm>
        </p:spPr>
        <p:txBody>
          <a:bodyPr>
            <a:normAutofit/>
          </a:bodyPr>
          <a:lstStyle>
            <a:lvl1pPr>
              <a:defRPr sz="2400"/>
            </a:lvl1pPr>
            <a:lvl2pPr>
              <a:defRPr sz="2000"/>
            </a:lvl2pPr>
            <a:lvl3pPr>
              <a:defRPr sz="1800"/>
            </a:lvl3pPr>
            <a:lvl4pPr>
              <a:defRPr sz="1600"/>
            </a:lvl4pPr>
            <a:lvl5pPr>
              <a:defRPr sz="1600"/>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6" name="投影片編號版面配置區 5"/>
          <p:cNvSpPr>
            <a:spLocks noGrp="1"/>
          </p:cNvSpPr>
          <p:nvPr>
            <p:ph type="sldNum" sz="quarter" idx="12"/>
          </p:nvPr>
        </p:nvSpPr>
        <p:spPr>
          <a:xfrm>
            <a:off x="8715835" y="100735"/>
            <a:ext cx="405408" cy="180001"/>
          </a:xfrm>
        </p:spPr>
        <p:txBody>
          <a:bodyPr/>
          <a:lstStyle>
            <a:lvl1pPr algn="l">
              <a:defRPr b="1" baseline="0">
                <a:solidFill>
                  <a:schemeClr val="accent3">
                    <a:lumMod val="50000"/>
                  </a:schemeClr>
                </a:solidFill>
                <a:latin typeface="Arial" panose="020B0604020202020204" pitchFamily="34" charset="0"/>
                <a:ea typeface="微軟正黑體" panose="020B0604030504040204" pitchFamily="34" charset="-120"/>
                <a:cs typeface="Arial" panose="020B0604020202020204" pitchFamily="34" charset="0"/>
              </a:defRPr>
            </a:lvl1pPr>
          </a:lstStyle>
          <a:p>
            <a:fld id="{73DA0BB7-265A-403C-9275-D587AB510EDC}" type="slidenum">
              <a:rPr lang="zh-TW" altLang="en-US" smtClean="0"/>
              <a:pPr/>
              <a:t>‹#›</a:t>
            </a:fld>
            <a:endParaRPr lang="zh-TW" altLang="en-US" dirty="0"/>
          </a:p>
        </p:txBody>
      </p:sp>
      <p:pic>
        <p:nvPicPr>
          <p:cNvPr id="8" name="圖片 7" descr="一張含有 文字, 美工圖案 的圖片&#10;&#10;自動產生的描述">
            <a:extLst>
              <a:ext uri="{FF2B5EF4-FFF2-40B4-BE49-F238E27FC236}">
                <a16:creationId xmlns:a16="http://schemas.microsoft.com/office/drawing/2014/main" id="{82D21CA3-B346-4C2E-9C0D-7D71B0E9BFB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951537" y="58558"/>
            <a:ext cx="743163" cy="238233"/>
          </a:xfrm>
          <a:prstGeom prst="rect">
            <a:avLst/>
          </a:prstGeom>
        </p:spPr>
      </p:pic>
      <p:sp>
        <p:nvSpPr>
          <p:cNvPr id="10" name="矩形 9">
            <a:extLst>
              <a:ext uri="{FF2B5EF4-FFF2-40B4-BE49-F238E27FC236}">
                <a16:creationId xmlns:a16="http://schemas.microsoft.com/office/drawing/2014/main" id="{4610EE6E-3D52-4E85-9F60-F40683B1E331}"/>
              </a:ext>
            </a:extLst>
          </p:cNvPr>
          <p:cNvSpPr/>
          <p:nvPr userDrawn="1"/>
        </p:nvSpPr>
        <p:spPr>
          <a:xfrm flipV="1">
            <a:off x="7812520" y="368982"/>
            <a:ext cx="1440000" cy="54000"/>
          </a:xfrm>
          <a:prstGeom prst="rect">
            <a:avLst/>
          </a:prstGeom>
          <a:gradFill flip="none" rotWithShape="1">
            <a:gsLst>
              <a:gs pos="0">
                <a:schemeClr val="accent3">
                  <a:lumMod val="50000"/>
                </a:schemeClr>
              </a:gs>
              <a:gs pos="25000">
                <a:schemeClr val="accent3">
                  <a:lumMod val="75000"/>
                </a:schemeClr>
              </a:gs>
              <a:gs pos="75000">
                <a:schemeClr val="accent3">
                  <a:lumMod val="40000"/>
                  <a:lumOff val="60000"/>
                </a:schemeClr>
              </a:gs>
              <a:gs pos="100000">
                <a:schemeClr val="accent3">
                  <a:lumMod val="20000"/>
                  <a:lumOff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2" name="直線接點 11">
            <a:extLst>
              <a:ext uri="{FF2B5EF4-FFF2-40B4-BE49-F238E27FC236}">
                <a16:creationId xmlns:a16="http://schemas.microsoft.com/office/drawing/2014/main" id="{9C8505F5-F72A-4D69-B1B1-96D45AD9A388}"/>
              </a:ext>
            </a:extLst>
          </p:cNvPr>
          <p:cNvCxnSpPr/>
          <p:nvPr userDrawn="1"/>
        </p:nvCxnSpPr>
        <p:spPr>
          <a:xfrm>
            <a:off x="8710997" y="96084"/>
            <a:ext cx="0" cy="180000"/>
          </a:xfrm>
          <a:prstGeom prst="line">
            <a:avLst/>
          </a:prstGeom>
          <a:ln w="12700">
            <a:gradFill flip="none" rotWithShape="1">
              <a:gsLst>
                <a:gs pos="0">
                  <a:schemeClr val="accent3">
                    <a:lumMod val="75000"/>
                  </a:schemeClr>
                </a:gs>
                <a:gs pos="100000">
                  <a:schemeClr val="accent3">
                    <a:lumMod val="60000"/>
                    <a:lumOff val="40000"/>
                  </a:schemeClr>
                </a:gs>
              </a:gsLst>
              <a:lin ang="540000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p:txBody>
          <a:bodyPr/>
          <a:lstStyle/>
          <a:p>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p:cNvSpPr>
            <a:spLocks noGrp="1"/>
          </p:cNvSpPr>
          <p:nvPr>
            <p:ph type="dt" sz="half" idx="10"/>
          </p:nvPr>
        </p:nvSpPr>
        <p:spPr/>
        <p:txBody>
          <a:bodyPr/>
          <a:lstStyle/>
          <a:p>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73DA0BB7-265A-403C-9275-D587AB510EDC}" type="slidenum">
              <a:rPr lang="zh-TW" altLang="en-US" smtClean="0"/>
              <a:pPr/>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251520" y="87250"/>
            <a:ext cx="6707088" cy="493564"/>
          </a:xfrm>
        </p:spPr>
        <p:txBody>
          <a:bodyPr/>
          <a:lstStyle/>
          <a:p>
            <a:r>
              <a:rPr lang="zh-TW" altLang="en-US"/>
              <a:t>按一下以編輯母片標題樣式</a:t>
            </a:r>
          </a:p>
        </p:txBody>
      </p:sp>
      <p:sp>
        <p:nvSpPr>
          <p:cNvPr id="3" name="日期版面配置區 2"/>
          <p:cNvSpPr>
            <a:spLocks noGrp="1"/>
          </p:cNvSpPr>
          <p:nvPr>
            <p:ph type="dt" sz="half" idx="10"/>
          </p:nvPr>
        </p:nvSpPr>
        <p:spPr/>
        <p:txBody>
          <a:bodyPr/>
          <a:lstStyle/>
          <a:p>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6" name="矩形 5">
            <a:extLst>
              <a:ext uri="{FF2B5EF4-FFF2-40B4-BE49-F238E27FC236}">
                <a16:creationId xmlns:a16="http://schemas.microsoft.com/office/drawing/2014/main" id="{F5608FC6-3FC2-4E7F-AD7F-A9911EC2951E}"/>
              </a:ext>
            </a:extLst>
          </p:cNvPr>
          <p:cNvSpPr/>
          <p:nvPr userDrawn="1"/>
        </p:nvSpPr>
        <p:spPr>
          <a:xfrm flipV="1">
            <a:off x="0" y="657014"/>
            <a:ext cx="9144000" cy="72008"/>
          </a:xfrm>
          <a:prstGeom prst="rect">
            <a:avLst/>
          </a:prstGeom>
          <a:gradFill flip="none" rotWithShape="1">
            <a:gsLst>
              <a:gs pos="0">
                <a:schemeClr val="accent3">
                  <a:lumMod val="50000"/>
                </a:schemeClr>
              </a:gs>
              <a:gs pos="25000">
                <a:schemeClr val="accent3">
                  <a:lumMod val="75000"/>
                </a:schemeClr>
              </a:gs>
              <a:gs pos="75000">
                <a:schemeClr val="accent3">
                  <a:lumMod val="40000"/>
                  <a:lumOff val="60000"/>
                </a:schemeClr>
              </a:gs>
              <a:gs pos="100000">
                <a:schemeClr val="accent3">
                  <a:lumMod val="20000"/>
                  <a:lumOff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圖形 6" descr="酢漿草 以實心填滿">
            <a:extLst>
              <a:ext uri="{FF2B5EF4-FFF2-40B4-BE49-F238E27FC236}">
                <a16:creationId xmlns:a16="http://schemas.microsoft.com/office/drawing/2014/main" id="{C17BBB0D-D649-432D-873D-32C0098064CA}"/>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467520" y="-5234"/>
            <a:ext cx="755575" cy="755575"/>
          </a:xfrm>
          <a:prstGeom prst="rect">
            <a:avLst/>
          </a:prstGeom>
        </p:spPr>
      </p:pic>
      <p:sp>
        <p:nvSpPr>
          <p:cNvPr id="5" name="投影片編號版面配置區 4"/>
          <p:cNvSpPr>
            <a:spLocks noGrp="1"/>
          </p:cNvSpPr>
          <p:nvPr>
            <p:ph type="sldNum" sz="quarter" idx="12"/>
          </p:nvPr>
        </p:nvSpPr>
        <p:spPr>
          <a:xfrm>
            <a:off x="8515368" y="181322"/>
            <a:ext cx="650968" cy="273844"/>
          </a:xfrm>
        </p:spPr>
        <p:txBody>
          <a:bodyPr/>
          <a:lstStyle>
            <a:lvl1pPr algn="ctr">
              <a:defRPr b="1">
                <a:solidFill>
                  <a:schemeClr val="accent3">
                    <a:lumMod val="50000"/>
                  </a:schemeClr>
                </a:solidFill>
                <a:latin typeface="Arial" panose="020B0604020202020204" pitchFamily="34" charset="0"/>
                <a:cs typeface="Arial" panose="020B0604020202020204" pitchFamily="34" charset="0"/>
              </a:defRPr>
            </a:lvl1pPr>
          </a:lstStyle>
          <a:p>
            <a:fld id="{73DA0BB7-265A-403C-9275-D587AB510EDC}" type="slidenum">
              <a:rPr lang="zh-TW" altLang="en-US" smtClean="0"/>
              <a:pPr/>
              <a:t>‹#›</a:t>
            </a:fld>
            <a:endParaRPr lang="zh-TW"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5" name="標題 4">
            <a:extLst>
              <a:ext uri="{FF2B5EF4-FFF2-40B4-BE49-F238E27FC236}">
                <a16:creationId xmlns:a16="http://schemas.microsoft.com/office/drawing/2014/main" id="{1D9D5A9A-FB91-4BDA-91BB-DF6E346C72F2}"/>
              </a:ext>
            </a:extLst>
          </p:cNvPr>
          <p:cNvSpPr>
            <a:spLocks noGrp="1"/>
          </p:cNvSpPr>
          <p:nvPr>
            <p:ph type="title"/>
          </p:nvPr>
        </p:nvSpPr>
        <p:spPr>
          <a:xfrm>
            <a:off x="0" y="80162"/>
            <a:ext cx="9144000" cy="493564"/>
          </a:xfrm>
        </p:spPr>
        <p:txBody>
          <a:bodyPr/>
          <a:lstStyle>
            <a:lvl1pPr algn="ctr">
              <a:defRPr>
                <a:solidFill>
                  <a:schemeClr val="tx1"/>
                </a:solidFill>
              </a:defRPr>
            </a:lvl1pPr>
          </a:lstStyle>
          <a:p>
            <a:endParaRPr lang="zh-TW" altLang="en-US" dirty="0"/>
          </a:p>
        </p:txBody>
      </p:sp>
      <p:sp>
        <p:nvSpPr>
          <p:cNvPr id="6" name="矩形 5">
            <a:extLst>
              <a:ext uri="{FF2B5EF4-FFF2-40B4-BE49-F238E27FC236}">
                <a16:creationId xmlns:a16="http://schemas.microsoft.com/office/drawing/2014/main" id="{66DD10A3-1434-4134-A55D-787F31BD9977}"/>
              </a:ext>
            </a:extLst>
          </p:cNvPr>
          <p:cNvSpPr/>
          <p:nvPr userDrawn="1"/>
        </p:nvSpPr>
        <p:spPr>
          <a:xfrm flipV="1">
            <a:off x="0" y="627534"/>
            <a:ext cx="9144000" cy="72008"/>
          </a:xfrm>
          <a:prstGeom prst="rect">
            <a:avLst/>
          </a:prstGeom>
          <a:gradFill flip="none" rotWithShape="1">
            <a:gsLst>
              <a:gs pos="0">
                <a:schemeClr val="tx2"/>
              </a:gs>
              <a:gs pos="47500">
                <a:schemeClr val="accent3">
                  <a:lumMod val="75000"/>
                </a:schemeClr>
              </a:gs>
              <a:gs pos="20000">
                <a:schemeClr val="accent3">
                  <a:lumMod val="50000"/>
                </a:schemeClr>
              </a:gs>
              <a:gs pos="75000">
                <a:schemeClr val="accent3">
                  <a:lumMod val="60000"/>
                  <a:lumOff val="40000"/>
                </a:schemeClr>
              </a:gs>
              <a:gs pos="100000">
                <a:schemeClr val="accent3">
                  <a:lumMod val="20000"/>
                  <a:lumOff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內容版面配置區 5">
            <a:extLst>
              <a:ext uri="{FF2B5EF4-FFF2-40B4-BE49-F238E27FC236}">
                <a16:creationId xmlns:a16="http://schemas.microsoft.com/office/drawing/2014/main" id="{9E65799B-69F9-4E46-8E0E-A6884588705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3832" y="100831"/>
            <a:ext cx="931480" cy="382687"/>
          </a:xfrm>
          <a:prstGeom prst="rect">
            <a:avLst/>
          </a:prstGeom>
        </p:spPr>
      </p:pic>
      <p:pic>
        <p:nvPicPr>
          <p:cNvPr id="9" name="圖形 8" descr="酢漿草 以實心填滿">
            <a:extLst>
              <a:ext uri="{FF2B5EF4-FFF2-40B4-BE49-F238E27FC236}">
                <a16:creationId xmlns:a16="http://schemas.microsoft.com/office/drawing/2014/main" id="{A5F2A4EF-90A2-49B5-B7D3-8DB45D0DF6DA}"/>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560792" y="74150"/>
            <a:ext cx="625392" cy="625392"/>
          </a:xfrm>
          <a:prstGeom prst="rect">
            <a:avLst/>
          </a:prstGeom>
        </p:spPr>
      </p:pic>
      <p:sp>
        <p:nvSpPr>
          <p:cNvPr id="4" name="投影片編號版面配置區 3"/>
          <p:cNvSpPr>
            <a:spLocks noGrp="1"/>
          </p:cNvSpPr>
          <p:nvPr>
            <p:ph type="sldNum" sz="quarter" idx="12"/>
          </p:nvPr>
        </p:nvSpPr>
        <p:spPr>
          <a:xfrm>
            <a:off x="8641772" y="195498"/>
            <a:ext cx="435888" cy="273844"/>
          </a:xfrm>
        </p:spPr>
        <p:txBody>
          <a:bodyPr/>
          <a:lstStyle>
            <a:lvl1pPr algn="ctr">
              <a:defRPr b="1">
                <a:solidFill>
                  <a:schemeClr val="accent3">
                    <a:lumMod val="50000"/>
                  </a:schemeClr>
                </a:solidFill>
                <a:latin typeface="Arial" panose="020B0604020202020204" pitchFamily="34" charset="0"/>
                <a:cs typeface="Arial" panose="020B0604020202020204" pitchFamily="34" charset="0"/>
              </a:defRPr>
            </a:lvl1pPr>
          </a:lstStyle>
          <a:p>
            <a:fld id="{73DA0BB7-265A-403C-9275-D587AB510EDC}" type="slidenum">
              <a:rPr lang="zh-TW" altLang="en-US" smtClean="0"/>
              <a:pPr/>
              <a:t>‹#›</a:t>
            </a:fld>
            <a:endParaRPr lang="zh-TW"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文字版面配置區 2"/>
          <p:cNvSpPr>
            <a:spLocks noGrp="1"/>
          </p:cNvSpPr>
          <p:nvPr>
            <p:ph type="body" idx="1"/>
          </p:nvPr>
        </p:nvSpPr>
        <p:spPr>
          <a:xfrm>
            <a:off x="457200" y="915566"/>
            <a:ext cx="8229600" cy="3679057"/>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TW" altLang="en-US"/>
          </a:p>
        </p:txBody>
      </p:sp>
      <p:sp>
        <p:nvSpPr>
          <p:cNvPr id="5" name="頁尾版面配置區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73DA0BB7-265A-403C-9275-D587AB510EDC}" type="slidenum">
              <a:rPr lang="zh-TW" altLang="en-US" smtClean="0"/>
              <a:pPr/>
              <a:t>‹#›</a:t>
            </a:fld>
            <a:endParaRPr lang="zh-TW" altLang="en-US"/>
          </a:p>
        </p:txBody>
      </p:sp>
      <p:sp>
        <p:nvSpPr>
          <p:cNvPr id="2" name="標題版面配置區 1"/>
          <p:cNvSpPr>
            <a:spLocks noGrp="1"/>
          </p:cNvSpPr>
          <p:nvPr>
            <p:ph type="title"/>
          </p:nvPr>
        </p:nvSpPr>
        <p:spPr>
          <a:xfrm>
            <a:off x="251520" y="129778"/>
            <a:ext cx="6707088" cy="493564"/>
          </a:xfrm>
          <a:prstGeom prst="rect">
            <a:avLst/>
          </a:prstGeom>
        </p:spPr>
        <p:txBody>
          <a:bodyPr vert="horz" lIns="91440" tIns="45720" rIns="91440" bIns="45720" rtlCol="0" anchor="ctr">
            <a:noAutofit/>
          </a:bodyPr>
          <a:lstStyle/>
          <a:p>
            <a:r>
              <a:rPr lang="zh-TW" altLang="en-US" dirty="0"/>
              <a:t>按一下以編輯母片標題樣式</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63" r:id="rId3"/>
    <p:sldLayoutId id="2147483664" r:id="rId4"/>
    <p:sldLayoutId id="2147483650" r:id="rId5"/>
    <p:sldLayoutId id="2147483652" r:id="rId6"/>
    <p:sldLayoutId id="2147483653" r:id="rId7"/>
    <p:sldLayoutId id="2147483654" r:id="rId8"/>
    <p:sldLayoutId id="2147483655" r:id="rId9"/>
    <p:sldLayoutId id="2147483656" r:id="rId10"/>
    <p:sldLayoutId id="2147483657" r:id="rId11"/>
    <p:sldLayoutId id="2147483660" r:id="rId12"/>
    <p:sldLayoutId id="2147483661" r:id="rId13"/>
    <p:sldLayoutId id="2147483662" r:id="rId14"/>
    <p:sldLayoutId id="2147483658" r:id="rId15"/>
    <p:sldLayoutId id="2147483659" r:id="rId16"/>
    <p:sldLayoutId id="2147483666" r:id="rId17"/>
    <p:sldLayoutId id="2147483667" r:id="rId18"/>
  </p:sldLayoutIdLst>
  <p:hf hdr="0" ftr="0" dt="0"/>
  <p:txStyles>
    <p:titleStyle>
      <a:lvl1pPr algn="l" defTabSz="914400" rtl="0" eaLnBrk="1" latinLnBrk="0" hangingPunct="1">
        <a:spcBef>
          <a:spcPct val="0"/>
        </a:spcBef>
        <a:buNone/>
        <a:defRPr sz="2800" b="1" kern="1200">
          <a:solidFill>
            <a:schemeClr val="bg1"/>
          </a:solidFill>
          <a:latin typeface="微軟正黑體" pitchFamily="34" charset="-120"/>
          <a:ea typeface="微軟正黑體" pitchFamily="34" charset="-120"/>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mbria" pitchFamily="18" charset="0"/>
          <a:ea typeface="微軟正黑體" pitchFamily="34" charset="-12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mbria" pitchFamily="18" charset="0"/>
          <a:ea typeface="微軟正黑體" pitchFamily="34" charset="-120"/>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mbria" pitchFamily="18" charset="0"/>
          <a:ea typeface="微軟正黑體" pitchFamily="34" charset="-120"/>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mbria" pitchFamily="18" charset="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ithub.com/FITI-HCITA/VA8801_Model_Zoo" TargetMode="Externa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FITI-HCITA/VA8801_Model_Zoo" TargetMode="Externa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hyperlink" Target="https://marketplace.visualstudio.com/items?itemName=CL.eide" TargetMode="External"/><Relationship Id="rId2" Type="http://schemas.openxmlformats.org/officeDocument/2006/relationships/hyperlink" Target="https://code.visualstudio.com/download" TargetMode="Externa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9.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 Id="rId9" Type="http://schemas.openxmlformats.org/officeDocument/2006/relationships/image" Target="../media/image33.png"/></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8.png"/><Relationship Id="rId7" Type="http://schemas.openxmlformats.org/officeDocument/2006/relationships/image" Target="../media/image35.png"/><Relationship Id="rId2" Type="http://schemas.openxmlformats.org/officeDocument/2006/relationships/image" Target="../media/image27.png"/><Relationship Id="rId1" Type="http://schemas.openxmlformats.org/officeDocument/2006/relationships/slideLayout" Target="../slideLayouts/slideLayout9.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9" Type="http://schemas.openxmlformats.org/officeDocument/2006/relationships/image" Target="../media/image3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9.xml"/><Relationship Id="rId5" Type="http://schemas.openxmlformats.org/officeDocument/2006/relationships/image" Target="../media/image48.png"/><Relationship Id="rId4" Type="http://schemas.openxmlformats.org/officeDocument/2006/relationships/image" Target="../media/image47.png"/></Relationships>
</file>

<file path=ppt/slides/_rels/slide4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9.xml"/><Relationship Id="rId4" Type="http://schemas.openxmlformats.org/officeDocument/2006/relationships/image" Target="../media/image5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9.xml"/><Relationship Id="rId5" Type="http://schemas.openxmlformats.org/officeDocument/2006/relationships/image" Target="../media/image59.png"/><Relationship Id="rId4" Type="http://schemas.openxmlformats.org/officeDocument/2006/relationships/image" Target="../media/image5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42.png"/><Relationship Id="rId1" Type="http://schemas.openxmlformats.org/officeDocument/2006/relationships/slideLayout" Target="../slideLayouts/slideLayout9.xml"/><Relationship Id="rId5" Type="http://schemas.openxmlformats.org/officeDocument/2006/relationships/image" Target="../media/image65.png"/><Relationship Id="rId4" Type="http://schemas.openxmlformats.org/officeDocument/2006/relationships/image" Target="../media/image6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42.png"/><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FITI-HCITA/VA8801_Model_Zoo" TargetMode="Externa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8492C62-335F-411C-A2F5-BFA74096C31C}"/>
              </a:ext>
            </a:extLst>
          </p:cNvPr>
          <p:cNvSpPr>
            <a:spLocks noGrp="1"/>
          </p:cNvSpPr>
          <p:nvPr>
            <p:ph type="title"/>
          </p:nvPr>
        </p:nvSpPr>
        <p:spPr/>
        <p:txBody>
          <a:bodyPr/>
          <a:lstStyle/>
          <a:p>
            <a:r>
              <a:rPr lang="en-US" altLang="zh-TW" dirty="0">
                <a:effectLst>
                  <a:outerShdw blurRad="38100" dist="38100" dir="2700000" algn="tl">
                    <a:srgbClr val="C0C0C0"/>
                  </a:outerShdw>
                </a:effectLst>
                <a:latin typeface="Microsoft YaHei" pitchFamily="34" charset="-122"/>
                <a:ea typeface="Microsoft YaHei" pitchFamily="34" charset="-122"/>
                <a:cs typeface="Arial" pitchFamily="34" charset="0"/>
                <a:sym typeface="Helvetica" charset="0"/>
              </a:rPr>
              <a:t>VA8801</a:t>
            </a:r>
            <a:r>
              <a:rPr lang="zh-TW" altLang="en-US" dirty="0">
                <a:effectLst>
                  <a:outerShdw blurRad="38100" dist="38100" dir="2700000" algn="tl">
                    <a:srgbClr val="C0C0C0"/>
                  </a:outerShdw>
                </a:effectLst>
                <a:latin typeface="Microsoft YaHei" pitchFamily="34" charset="-122"/>
                <a:ea typeface="Microsoft YaHei" pitchFamily="34" charset="-122"/>
                <a:cs typeface="Arial" pitchFamily="34" charset="0"/>
                <a:sym typeface="Helvetica" charset="0"/>
              </a:rPr>
              <a:t> </a:t>
            </a:r>
            <a:r>
              <a:rPr lang="en-US" altLang="zh-TW" dirty="0">
                <a:effectLst>
                  <a:outerShdw blurRad="38100" dist="38100" dir="2700000" algn="tl">
                    <a:srgbClr val="C0C0C0"/>
                  </a:outerShdw>
                </a:effectLst>
                <a:latin typeface="Microsoft YaHei" pitchFamily="34" charset="-122"/>
                <a:ea typeface="Microsoft YaHei" pitchFamily="34" charset="-122"/>
                <a:cs typeface="Arial" pitchFamily="34" charset="0"/>
                <a:sym typeface="Helvetica" charset="0"/>
              </a:rPr>
              <a:t>SDK Handbook V3.3</a:t>
            </a:r>
            <a:br>
              <a:rPr lang="en-US" altLang="zh-TW" dirty="0"/>
            </a:br>
            <a:r>
              <a:rPr lang="en-US" altLang="zh-TW" sz="1800" dirty="0"/>
              <a:t>Jason</a:t>
            </a:r>
            <a:r>
              <a:rPr lang="zh-TW" altLang="en-US" sz="1800" dirty="0"/>
              <a:t> </a:t>
            </a:r>
            <a:r>
              <a:rPr lang="en-US" altLang="zh-TW" sz="1800" dirty="0" err="1"/>
              <a:t>Syu</a:t>
            </a:r>
            <a:endParaRPr lang="zh-TW" altLang="en-US" dirty="0"/>
          </a:p>
        </p:txBody>
      </p:sp>
    </p:spTree>
    <p:extLst>
      <p:ext uri="{BB962C8B-B14F-4D97-AF65-F5344CB8AC3E}">
        <p14:creationId xmlns:p14="http://schemas.microsoft.com/office/powerpoint/2010/main" val="3970638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041A27-D1CE-40C2-9DF5-E1D3E04CA4DE}"/>
              </a:ext>
            </a:extLst>
          </p:cNvPr>
          <p:cNvSpPr>
            <a:spLocks noGrp="1"/>
          </p:cNvSpPr>
          <p:nvPr>
            <p:ph type="title"/>
          </p:nvPr>
        </p:nvSpPr>
        <p:spPr/>
        <p:txBody>
          <a:bodyPr/>
          <a:lstStyle/>
          <a:p>
            <a:r>
              <a:rPr lang="en-US" altLang="zh-TW" dirty="0"/>
              <a:t>VA8801</a:t>
            </a:r>
            <a:r>
              <a:rPr lang="zh-TW" altLang="en-US" dirty="0"/>
              <a:t> </a:t>
            </a:r>
            <a:r>
              <a:rPr lang="en-US" altLang="zh-TW" dirty="0"/>
              <a:t>Architecture Introduction – 1 </a:t>
            </a:r>
          </a:p>
        </p:txBody>
      </p:sp>
      <p:sp>
        <p:nvSpPr>
          <p:cNvPr id="3" name="投影片編號版面配置區 2">
            <a:extLst>
              <a:ext uri="{FF2B5EF4-FFF2-40B4-BE49-F238E27FC236}">
                <a16:creationId xmlns:a16="http://schemas.microsoft.com/office/drawing/2014/main" id="{B2BED764-408F-41F7-9A0F-92EE006C9615}"/>
              </a:ext>
            </a:extLst>
          </p:cNvPr>
          <p:cNvSpPr>
            <a:spLocks noGrp="1"/>
          </p:cNvSpPr>
          <p:nvPr>
            <p:ph type="sldNum" sz="quarter" idx="12"/>
          </p:nvPr>
        </p:nvSpPr>
        <p:spPr/>
        <p:txBody>
          <a:bodyPr/>
          <a:lstStyle/>
          <a:p>
            <a:pPr>
              <a:defRPr/>
            </a:pPr>
            <a:fld id="{74D1B379-E456-4785-B900-A6205A36BE13}" type="slidenum">
              <a:rPr lang="zh-TW" altLang="en-US" smtClean="0"/>
              <a:pPr>
                <a:defRPr/>
              </a:pPr>
              <a:t>10</a:t>
            </a:fld>
            <a:endParaRPr lang="zh-TW" altLang="en-US"/>
          </a:p>
        </p:txBody>
      </p:sp>
      <p:grpSp>
        <p:nvGrpSpPr>
          <p:cNvPr id="9" name="群組 8">
            <a:extLst>
              <a:ext uri="{FF2B5EF4-FFF2-40B4-BE49-F238E27FC236}">
                <a16:creationId xmlns:a16="http://schemas.microsoft.com/office/drawing/2014/main" id="{D37C05CD-E9BA-402C-AE15-C1F7E6F6D56B}"/>
              </a:ext>
            </a:extLst>
          </p:cNvPr>
          <p:cNvGrpSpPr/>
          <p:nvPr/>
        </p:nvGrpSpPr>
        <p:grpSpPr>
          <a:xfrm>
            <a:off x="1979712" y="1563638"/>
            <a:ext cx="4824536" cy="2812958"/>
            <a:chOff x="1691680" y="1270960"/>
            <a:chExt cx="4824536" cy="2812958"/>
          </a:xfrm>
        </p:grpSpPr>
        <p:sp>
          <p:nvSpPr>
            <p:cNvPr id="6" name="矩形: 圓角 5">
              <a:extLst>
                <a:ext uri="{FF2B5EF4-FFF2-40B4-BE49-F238E27FC236}">
                  <a16:creationId xmlns:a16="http://schemas.microsoft.com/office/drawing/2014/main" id="{B5E50DF2-6898-49E8-A97E-A2E19E91C6BE}"/>
                </a:ext>
              </a:extLst>
            </p:cNvPr>
            <p:cNvSpPr/>
            <p:nvPr/>
          </p:nvSpPr>
          <p:spPr>
            <a:xfrm>
              <a:off x="1691680" y="1275606"/>
              <a:ext cx="4824536" cy="2808312"/>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endParaRPr lang="en-US" altLang="zh-TW" sz="1600" kern="0" dirty="0">
                <a:solidFill>
                  <a:schemeClr val="tx1"/>
                </a:solidFill>
                <a:latin typeface="Calibri"/>
                <a:ea typeface="新細明體"/>
              </a:endParaRPr>
            </a:p>
          </p:txBody>
        </p:sp>
        <p:sp>
          <p:nvSpPr>
            <p:cNvPr id="4" name="矩形: 圓角 3">
              <a:extLst>
                <a:ext uri="{FF2B5EF4-FFF2-40B4-BE49-F238E27FC236}">
                  <a16:creationId xmlns:a16="http://schemas.microsoft.com/office/drawing/2014/main" id="{84F5932A-C9F2-4653-8CD9-EE459EBFE4B5}"/>
                </a:ext>
              </a:extLst>
            </p:cNvPr>
            <p:cNvSpPr/>
            <p:nvPr/>
          </p:nvSpPr>
          <p:spPr>
            <a:xfrm>
              <a:off x="2051720" y="1635646"/>
              <a:ext cx="1944216" cy="2304256"/>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endParaRPr lang="en-US" altLang="zh-TW" sz="1600" kern="0" dirty="0">
                <a:solidFill>
                  <a:schemeClr val="tx1"/>
                </a:solidFill>
                <a:latin typeface="Calibri"/>
                <a:ea typeface="新細明體"/>
              </a:endParaRPr>
            </a:p>
            <a:p>
              <a:pPr algn="ctr" eaLnBrk="1" fontAlgn="auto" hangingPunct="1">
                <a:spcBef>
                  <a:spcPts val="0"/>
                </a:spcBef>
                <a:spcAft>
                  <a:spcPts val="0"/>
                </a:spcAft>
              </a:pPr>
              <a:r>
                <a:rPr lang="en-US" altLang="zh-TW" sz="1600" kern="0" dirty="0">
                  <a:solidFill>
                    <a:schemeClr val="tx1"/>
                  </a:solidFill>
                  <a:latin typeface="Calibri"/>
                  <a:ea typeface="新細明體"/>
                </a:rPr>
                <a:t>TinyML</a:t>
              </a:r>
            </a:p>
            <a:p>
              <a:pPr algn="ctr" eaLnBrk="1" fontAlgn="auto" hangingPunct="1">
                <a:spcBef>
                  <a:spcPts val="0"/>
                </a:spcBef>
                <a:spcAft>
                  <a:spcPts val="0"/>
                </a:spcAft>
              </a:pPr>
              <a:r>
                <a:rPr lang="en-US" altLang="zh-TW" sz="1600" kern="0" dirty="0">
                  <a:solidFill>
                    <a:schemeClr val="tx1"/>
                  </a:solidFill>
                  <a:latin typeface="Calibri"/>
                  <a:ea typeface="新細明體"/>
                </a:rPr>
                <a:t>Project</a:t>
              </a:r>
              <a:endParaRPr lang="zh-TW" altLang="en-US" sz="1600" kern="0" dirty="0">
                <a:solidFill>
                  <a:schemeClr val="tx1"/>
                </a:solidFill>
                <a:latin typeface="Calibri"/>
                <a:ea typeface="新細明體"/>
              </a:endParaRPr>
            </a:p>
          </p:txBody>
        </p:sp>
        <p:sp>
          <p:nvSpPr>
            <p:cNvPr id="5" name="矩形: 圓角 4">
              <a:extLst>
                <a:ext uri="{FF2B5EF4-FFF2-40B4-BE49-F238E27FC236}">
                  <a16:creationId xmlns:a16="http://schemas.microsoft.com/office/drawing/2014/main" id="{4E0D77CA-5E4B-4BCF-A999-C549B8C4AF7C}"/>
                </a:ext>
              </a:extLst>
            </p:cNvPr>
            <p:cNvSpPr/>
            <p:nvPr/>
          </p:nvSpPr>
          <p:spPr>
            <a:xfrm>
              <a:off x="4211960" y="1635646"/>
              <a:ext cx="1944216" cy="2304256"/>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eaLnBrk="1" fontAlgn="auto" hangingPunct="1">
                <a:spcBef>
                  <a:spcPts val="0"/>
                </a:spcBef>
                <a:spcAft>
                  <a:spcPts val="0"/>
                </a:spcAft>
              </a:pPr>
              <a:endParaRPr lang="en-US" altLang="zh-TW" sz="1400" kern="0" dirty="0">
                <a:solidFill>
                  <a:schemeClr val="tx1"/>
                </a:solidFill>
                <a:latin typeface="Calibri"/>
                <a:ea typeface="新細明體"/>
              </a:endParaRPr>
            </a:p>
            <a:p>
              <a:pPr eaLnBrk="1" fontAlgn="auto" hangingPunct="1">
                <a:spcBef>
                  <a:spcPts val="0"/>
                </a:spcBef>
                <a:spcAft>
                  <a:spcPts val="0"/>
                </a:spcAft>
              </a:pPr>
              <a:endParaRPr lang="en-US" altLang="zh-TW" sz="1400" kern="0" dirty="0">
                <a:solidFill>
                  <a:schemeClr val="tx1"/>
                </a:solidFill>
                <a:latin typeface="Calibri"/>
                <a:ea typeface="新細明體"/>
              </a:endParaRPr>
            </a:p>
            <a:p>
              <a:pPr algn="ctr" eaLnBrk="1" fontAlgn="auto" hangingPunct="1">
                <a:spcBef>
                  <a:spcPts val="0"/>
                </a:spcBef>
                <a:spcAft>
                  <a:spcPts val="0"/>
                </a:spcAft>
              </a:pPr>
              <a:endParaRPr lang="en-US" altLang="zh-TW" sz="1400" kern="0" dirty="0">
                <a:solidFill>
                  <a:schemeClr val="tx1"/>
                </a:solidFill>
                <a:latin typeface="Calibri"/>
                <a:ea typeface="新細明體"/>
              </a:endParaRPr>
            </a:p>
            <a:p>
              <a:pPr algn="ctr" eaLnBrk="1" fontAlgn="auto" hangingPunct="1">
                <a:spcBef>
                  <a:spcPts val="0"/>
                </a:spcBef>
                <a:spcAft>
                  <a:spcPts val="0"/>
                </a:spcAft>
              </a:pPr>
              <a:r>
                <a:rPr lang="en-US" altLang="zh-TW" sz="1400" kern="0" dirty="0">
                  <a:solidFill>
                    <a:schemeClr val="tx1"/>
                  </a:solidFill>
                  <a:latin typeface="Calibri"/>
                  <a:ea typeface="新細明體"/>
                </a:rPr>
                <a:t>Tengen Compiler</a:t>
              </a:r>
            </a:p>
            <a:p>
              <a:pPr algn="ctr" eaLnBrk="1" fontAlgn="auto" hangingPunct="1">
                <a:spcBef>
                  <a:spcPts val="0"/>
                </a:spcBef>
                <a:spcAft>
                  <a:spcPts val="0"/>
                </a:spcAft>
              </a:pPr>
              <a:r>
                <a:rPr lang="en-US" altLang="zh-TW" sz="1400" kern="0" dirty="0">
                  <a:solidFill>
                    <a:schemeClr val="tx1"/>
                  </a:solidFill>
                  <a:latin typeface="Calibri"/>
                  <a:ea typeface="新細明體"/>
                </a:rPr>
                <a:t>And</a:t>
              </a:r>
            </a:p>
            <a:p>
              <a:pPr algn="ctr" eaLnBrk="1" fontAlgn="auto" hangingPunct="1">
                <a:spcBef>
                  <a:spcPts val="0"/>
                </a:spcBef>
                <a:spcAft>
                  <a:spcPts val="0"/>
                </a:spcAft>
              </a:pPr>
              <a:r>
                <a:rPr lang="en-US" altLang="zh-TW" sz="1400" kern="0" dirty="0">
                  <a:solidFill>
                    <a:schemeClr val="tx1"/>
                  </a:solidFill>
                  <a:latin typeface="Calibri"/>
                  <a:ea typeface="新細明體"/>
                </a:rPr>
                <a:t>NPU Project</a:t>
              </a:r>
            </a:p>
          </p:txBody>
        </p:sp>
        <p:sp>
          <p:nvSpPr>
            <p:cNvPr id="7" name="文字方塊 6">
              <a:extLst>
                <a:ext uri="{FF2B5EF4-FFF2-40B4-BE49-F238E27FC236}">
                  <a16:creationId xmlns:a16="http://schemas.microsoft.com/office/drawing/2014/main" id="{E2D8C840-821C-4F11-836F-234E8249325D}"/>
                </a:ext>
              </a:extLst>
            </p:cNvPr>
            <p:cNvSpPr txBox="1"/>
            <p:nvPr/>
          </p:nvSpPr>
          <p:spPr>
            <a:xfrm>
              <a:off x="2256148" y="1270960"/>
              <a:ext cx="1620180" cy="369332"/>
            </a:xfrm>
            <a:prstGeom prst="rect">
              <a:avLst/>
            </a:prstGeom>
            <a:noFill/>
          </p:spPr>
          <p:txBody>
            <a:bodyPr wrap="square" rtlCol="0">
              <a:spAutoFit/>
            </a:bodyPr>
            <a:lstStyle/>
            <a:p>
              <a:pPr algn="ctr"/>
              <a:r>
                <a:rPr lang="en-US" altLang="zh-TW" dirty="0"/>
                <a:t>CPU(System)</a:t>
              </a:r>
              <a:endParaRPr lang="zh-TW" altLang="en-US" dirty="0"/>
            </a:p>
          </p:txBody>
        </p:sp>
        <p:sp>
          <p:nvSpPr>
            <p:cNvPr id="8" name="文字方塊 7">
              <a:extLst>
                <a:ext uri="{FF2B5EF4-FFF2-40B4-BE49-F238E27FC236}">
                  <a16:creationId xmlns:a16="http://schemas.microsoft.com/office/drawing/2014/main" id="{4DE4EF45-D37C-4731-83EA-AE714CD2F6D9}"/>
                </a:ext>
              </a:extLst>
            </p:cNvPr>
            <p:cNvSpPr txBox="1"/>
            <p:nvPr/>
          </p:nvSpPr>
          <p:spPr>
            <a:xfrm>
              <a:off x="4608004" y="1270960"/>
              <a:ext cx="1152128" cy="369332"/>
            </a:xfrm>
            <a:prstGeom prst="rect">
              <a:avLst/>
            </a:prstGeom>
            <a:noFill/>
          </p:spPr>
          <p:txBody>
            <a:bodyPr wrap="square" rtlCol="0">
              <a:spAutoFit/>
            </a:bodyPr>
            <a:lstStyle/>
            <a:p>
              <a:pPr algn="ctr"/>
              <a:r>
                <a:rPr lang="en-US" altLang="zh-TW" dirty="0"/>
                <a:t>NPU(AI)</a:t>
              </a:r>
              <a:endParaRPr lang="zh-TW" altLang="en-US" dirty="0"/>
            </a:p>
          </p:txBody>
        </p:sp>
      </p:grpSp>
      <p:sp>
        <p:nvSpPr>
          <p:cNvPr id="10" name="文字方塊 9">
            <a:extLst>
              <a:ext uri="{FF2B5EF4-FFF2-40B4-BE49-F238E27FC236}">
                <a16:creationId xmlns:a16="http://schemas.microsoft.com/office/drawing/2014/main" id="{9A66234B-FCF8-4B80-A74B-03F42AC09E8E}"/>
              </a:ext>
            </a:extLst>
          </p:cNvPr>
          <p:cNvSpPr txBox="1"/>
          <p:nvPr/>
        </p:nvSpPr>
        <p:spPr>
          <a:xfrm>
            <a:off x="3398003" y="1155755"/>
            <a:ext cx="1987954" cy="369332"/>
          </a:xfrm>
          <a:prstGeom prst="rect">
            <a:avLst/>
          </a:prstGeom>
          <a:noFill/>
        </p:spPr>
        <p:txBody>
          <a:bodyPr wrap="square" rtlCol="0">
            <a:spAutoFit/>
          </a:bodyPr>
          <a:lstStyle/>
          <a:p>
            <a:pPr algn="ctr"/>
            <a:r>
              <a:rPr lang="en-US" altLang="zh-TW" dirty="0"/>
              <a:t>VA8801 AI Chip</a:t>
            </a:r>
            <a:endParaRPr lang="zh-TW" altLang="en-US" dirty="0"/>
          </a:p>
        </p:txBody>
      </p:sp>
    </p:spTree>
    <p:extLst>
      <p:ext uri="{BB962C8B-B14F-4D97-AF65-F5344CB8AC3E}">
        <p14:creationId xmlns:p14="http://schemas.microsoft.com/office/powerpoint/2010/main" val="2486588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E1AB905-D87C-4BF7-9C1D-8FAB1EBD53DD}"/>
              </a:ext>
            </a:extLst>
          </p:cNvPr>
          <p:cNvSpPr>
            <a:spLocks noGrp="1"/>
          </p:cNvSpPr>
          <p:nvPr>
            <p:ph type="title"/>
          </p:nvPr>
        </p:nvSpPr>
        <p:spPr/>
        <p:txBody>
          <a:bodyPr/>
          <a:lstStyle/>
          <a:p>
            <a:r>
              <a:rPr lang="en-US" altLang="zh-TW" dirty="0"/>
              <a:t>VA8801</a:t>
            </a:r>
            <a:r>
              <a:rPr lang="zh-TW" altLang="en-US" dirty="0"/>
              <a:t> </a:t>
            </a:r>
            <a:r>
              <a:rPr lang="en-US" altLang="zh-TW" dirty="0"/>
              <a:t>Architecture Introduction – 2</a:t>
            </a:r>
            <a:endParaRPr lang="zh-TW" altLang="en-US" dirty="0"/>
          </a:p>
        </p:txBody>
      </p:sp>
      <p:sp>
        <p:nvSpPr>
          <p:cNvPr id="13" name="投影片編號版面配置區 12">
            <a:extLst>
              <a:ext uri="{FF2B5EF4-FFF2-40B4-BE49-F238E27FC236}">
                <a16:creationId xmlns:a16="http://schemas.microsoft.com/office/drawing/2014/main" id="{36FDF99A-9E38-44A6-936A-A4B5900B8497}"/>
              </a:ext>
            </a:extLst>
          </p:cNvPr>
          <p:cNvSpPr>
            <a:spLocks noGrp="1"/>
          </p:cNvSpPr>
          <p:nvPr>
            <p:ph type="sldNum" sz="quarter" idx="12"/>
          </p:nvPr>
        </p:nvSpPr>
        <p:spPr/>
        <p:txBody>
          <a:bodyPr/>
          <a:lstStyle/>
          <a:p>
            <a:pPr>
              <a:defRPr/>
            </a:pPr>
            <a:fld id="{581E07AD-610E-4F56-B022-C0105D14DB67}" type="slidenum">
              <a:rPr lang="zh-TW" altLang="en-US" smtClean="0"/>
              <a:pPr>
                <a:defRPr/>
              </a:pPr>
              <a:t>11</a:t>
            </a:fld>
            <a:endParaRPr lang="zh-TW" altLang="en-US"/>
          </a:p>
        </p:txBody>
      </p:sp>
      <p:sp>
        <p:nvSpPr>
          <p:cNvPr id="8" name="內容版面配置區 7">
            <a:extLst>
              <a:ext uri="{FF2B5EF4-FFF2-40B4-BE49-F238E27FC236}">
                <a16:creationId xmlns:a16="http://schemas.microsoft.com/office/drawing/2014/main" id="{939BDA39-F702-4401-9148-1FE91E74D6D6}"/>
              </a:ext>
            </a:extLst>
          </p:cNvPr>
          <p:cNvSpPr>
            <a:spLocks noGrp="1"/>
          </p:cNvSpPr>
          <p:nvPr>
            <p:ph idx="4294967295"/>
          </p:nvPr>
        </p:nvSpPr>
        <p:spPr>
          <a:xfrm>
            <a:off x="2917825" y="669925"/>
            <a:ext cx="6226175" cy="4429125"/>
          </a:xfrm>
        </p:spPr>
        <p:txBody>
          <a:bodyPr>
            <a:normAutofit lnSpcReduction="10000"/>
          </a:bodyPr>
          <a:lstStyle/>
          <a:p>
            <a:pPr marL="228600" indent="-228600">
              <a:buFont typeface="+mj-lt"/>
              <a:buAutoNum type="arabicPeriod"/>
            </a:pPr>
            <a:r>
              <a:rPr lang="en-US" altLang="zh-TW" sz="1100" b="1" dirty="0">
                <a:solidFill>
                  <a:schemeClr val="accent1"/>
                </a:solidFill>
              </a:rPr>
              <a:t>TinyML Project</a:t>
            </a:r>
          </a:p>
          <a:p>
            <a:pPr lvl="1"/>
            <a:r>
              <a:rPr lang="en-US" altLang="zh-TW" sz="1100" dirty="0"/>
              <a:t>VA8801 BSP/SDK Switch Target - </a:t>
            </a:r>
            <a:r>
              <a:rPr lang="en-US" altLang="zh-TW" sz="1100" dirty="0" err="1"/>
              <a:t>Dual_AV</a:t>
            </a:r>
            <a:r>
              <a:rPr lang="en-US" altLang="zh-TW" sz="1100" dirty="0"/>
              <a:t>(</a:t>
            </a:r>
            <a:r>
              <a:rPr lang="en-US" altLang="zh-TW" sz="1100" dirty="0" err="1"/>
              <a:t>audio+video</a:t>
            </a:r>
            <a:r>
              <a:rPr lang="en-US" altLang="zh-TW" sz="1100" dirty="0"/>
              <a:t>) , </a:t>
            </a:r>
            <a:r>
              <a:rPr lang="en-US" altLang="zh-TW" sz="1100" dirty="0" err="1"/>
              <a:t>Face_detection</a:t>
            </a:r>
            <a:r>
              <a:rPr lang="en-US" altLang="zh-TW" sz="1100" dirty="0"/>
              <a:t> , Gesture</a:t>
            </a:r>
          </a:p>
          <a:p>
            <a:pPr lvl="1"/>
            <a:r>
              <a:rPr lang="en-US" altLang="zh-TW" sz="1100" b="1" dirty="0"/>
              <a:t>The above Targets have corresponding Targets in NPU Project</a:t>
            </a:r>
          </a:p>
          <a:p>
            <a:pPr lvl="2"/>
            <a:r>
              <a:rPr lang="en-US" altLang="zh-TW" sz="900" dirty="0"/>
              <a:t>if the [TinyML project chooses: Gesture], the [NPU Project Target also chooses: Gesture]</a:t>
            </a:r>
          </a:p>
          <a:p>
            <a:pPr marL="228600" indent="-228600">
              <a:buFont typeface="+mj-lt"/>
              <a:buAutoNum type="arabicPeriod"/>
            </a:pPr>
            <a:r>
              <a:rPr lang="en-US" altLang="zh-TW" sz="1100" b="1" dirty="0">
                <a:solidFill>
                  <a:schemeClr val="accent6"/>
                </a:solidFill>
              </a:rPr>
              <a:t>NPU Project</a:t>
            </a:r>
          </a:p>
          <a:p>
            <a:pPr lvl="1"/>
            <a:r>
              <a:rPr lang="en-US" altLang="zh-TW" sz="1100" dirty="0"/>
              <a:t>VA8801 AI Mode Zoo </a:t>
            </a:r>
          </a:p>
          <a:p>
            <a:pPr lvl="2"/>
            <a:r>
              <a:rPr lang="en-US" altLang="zh-TW" sz="800" dirty="0">
                <a:hlinkClick r:id="rId2"/>
              </a:rPr>
              <a:t>https://github.com/FITI-HCITA/VA8801_Model_Zoo</a:t>
            </a:r>
            <a:endParaRPr lang="en-US" altLang="zh-TW" sz="800" dirty="0"/>
          </a:p>
          <a:p>
            <a:pPr lvl="2"/>
            <a:r>
              <a:rPr lang="en-US" altLang="zh-TW" sz="800" dirty="0"/>
              <a:t>git clone https://github.com/FITI-HCITA/VA8801_Model_Zoo.git</a:t>
            </a:r>
          </a:p>
          <a:p>
            <a:pPr lvl="1"/>
            <a:r>
              <a:rPr lang="en-US" altLang="zh-TW" sz="1100" dirty="0"/>
              <a:t>Self-develop AI Model</a:t>
            </a:r>
          </a:p>
          <a:p>
            <a:pPr lvl="2"/>
            <a:r>
              <a:rPr lang="en-US" altLang="zh-TW" sz="900" dirty="0"/>
              <a:t>Support OPs, please refer to DLA Docs SDK root path\ VA8801_BSPSDK_v3.000.000\Doc\DLA\VA8801_DLA_Guide_V0.3_20240521.pdf)</a:t>
            </a:r>
          </a:p>
          <a:p>
            <a:pPr lvl="2"/>
            <a:r>
              <a:rPr lang="en-US" altLang="zh-TW" sz="900" dirty="0"/>
              <a:t>If using </a:t>
            </a:r>
            <a:r>
              <a:rPr lang="en-US" altLang="zh-TW" sz="900" dirty="0" err="1"/>
              <a:t>PyTorch</a:t>
            </a:r>
            <a:r>
              <a:rPr lang="en-US" altLang="zh-TW" sz="900" dirty="0"/>
              <a:t> to train the AI model, you need to export it in .</a:t>
            </a:r>
            <a:r>
              <a:rPr lang="en-US" altLang="zh-TW" sz="900" dirty="0" err="1"/>
              <a:t>onnx</a:t>
            </a:r>
            <a:r>
              <a:rPr lang="en-US" altLang="zh-TW" sz="900" dirty="0"/>
              <a:t> format </a:t>
            </a:r>
            <a:r>
              <a:rPr lang="en-US" altLang="zh-TW" sz="900" dirty="0">
                <a:sym typeface="Wingdings" panose="05000000000000000000" pitchFamily="2" charset="2"/>
              </a:rPr>
              <a:t></a:t>
            </a:r>
            <a:r>
              <a:rPr lang="en-US" altLang="zh-TW" sz="900" dirty="0"/>
              <a:t> convert to TensorFlow</a:t>
            </a:r>
            <a:r>
              <a:rPr lang="en-US" altLang="zh-TW" sz="900" dirty="0">
                <a:sym typeface="Wingdings" panose="05000000000000000000" pitchFamily="2" charset="2"/>
              </a:rPr>
              <a:t>  </a:t>
            </a:r>
            <a:r>
              <a:rPr lang="en-US" altLang="zh-TW" sz="900" dirty="0"/>
              <a:t>Quantize INT8(Full integer quantization) </a:t>
            </a:r>
            <a:r>
              <a:rPr lang="en-US" altLang="zh-TW" sz="900" dirty="0">
                <a:sym typeface="Wingdings" panose="05000000000000000000" pitchFamily="2" charset="2"/>
              </a:rPr>
              <a:t></a:t>
            </a:r>
            <a:r>
              <a:rPr lang="en-US" altLang="zh-TW" sz="900" dirty="0"/>
              <a:t>INT8 AI model (.</a:t>
            </a:r>
            <a:r>
              <a:rPr lang="en-US" altLang="zh-TW" sz="900" dirty="0" err="1"/>
              <a:t>tflite</a:t>
            </a:r>
            <a:r>
              <a:rPr lang="en-US" altLang="zh-TW" sz="900" dirty="0"/>
              <a:t>)</a:t>
            </a:r>
          </a:p>
          <a:p>
            <a:pPr lvl="2"/>
            <a:r>
              <a:rPr lang="en-US" altLang="zh-TW" sz="900" dirty="0">
                <a:sym typeface="Wingdings" panose="05000000000000000000" pitchFamily="2" charset="2"/>
              </a:rPr>
              <a:t>If using TensorFlow to train the AI model  Quantize INT8(Full integer quantization)  INT8 AI model (.</a:t>
            </a:r>
            <a:r>
              <a:rPr lang="en-US" altLang="zh-TW" sz="900" dirty="0" err="1">
                <a:sym typeface="Wingdings" panose="05000000000000000000" pitchFamily="2" charset="2"/>
              </a:rPr>
              <a:t>tflite</a:t>
            </a:r>
            <a:r>
              <a:rPr lang="en-US" altLang="zh-TW" sz="900" dirty="0">
                <a:sym typeface="Wingdings" panose="05000000000000000000" pitchFamily="2" charset="2"/>
              </a:rPr>
              <a:t>)</a:t>
            </a:r>
          </a:p>
          <a:p>
            <a:pPr lvl="1"/>
            <a:r>
              <a:rPr lang="en-US" altLang="zh-TW" sz="1100" dirty="0"/>
              <a:t>The current Tengen Compiler supports only TFLite INT8</a:t>
            </a:r>
          </a:p>
          <a:p>
            <a:pPr lvl="2"/>
            <a:r>
              <a:rPr lang="en-US" altLang="zh-TW" sz="800" dirty="0"/>
              <a:t>Generate AI Model C Code in your specified  INT8 AI model (.</a:t>
            </a:r>
            <a:r>
              <a:rPr lang="en-US" altLang="zh-TW" sz="800" dirty="0" err="1"/>
              <a:t>tflite</a:t>
            </a:r>
            <a:r>
              <a:rPr lang="en-US" altLang="zh-TW" sz="800" dirty="0"/>
              <a:t>) path</a:t>
            </a:r>
          </a:p>
          <a:p>
            <a:pPr lvl="1"/>
            <a:r>
              <a:rPr lang="en-US" altLang="zh-TW" sz="1100" dirty="0"/>
              <a:t>Copy Model C code to SDK NPU Project</a:t>
            </a:r>
          </a:p>
          <a:p>
            <a:pPr lvl="2"/>
            <a:r>
              <a:rPr lang="en-US" altLang="zh-TW" sz="800" dirty="0"/>
              <a:t>Reference SDK root path\VA8801_BSPSDK_v3.000.000\Tengen Compiler\</a:t>
            </a:r>
            <a:r>
              <a:rPr lang="nb-NO" altLang="zh-TW" sz="800" dirty="0"/>
              <a:t>Tengen Compiler User Guide v1.0.3.pdf</a:t>
            </a:r>
          </a:p>
          <a:p>
            <a:pPr lvl="1"/>
            <a:r>
              <a:rPr lang="nb-NO" altLang="zh-TW" sz="1100" dirty="0"/>
              <a:t>NPU Switch Target</a:t>
            </a:r>
          </a:p>
          <a:p>
            <a:pPr lvl="2"/>
            <a:r>
              <a:rPr lang="en-US" altLang="zh-TW" sz="800" dirty="0"/>
              <a:t>If  the NPU  project chooses Gesture, the TinyML Project Target also chooses Gesture</a:t>
            </a:r>
          </a:p>
          <a:p>
            <a:pPr lvl="2"/>
            <a:r>
              <a:rPr lang="en-US" altLang="zh-TW" sz="800" b="1" dirty="0"/>
              <a:t>if self-develop AI Model ,</a:t>
            </a:r>
            <a:r>
              <a:rPr lang="zh-TW" altLang="en-US" sz="800" b="1" dirty="0"/>
              <a:t> </a:t>
            </a:r>
            <a:r>
              <a:rPr lang="en-US" altLang="zh-TW" sz="800" b="1" dirty="0"/>
              <a:t>you can reference Gesture Target then modify meet your app (ref </a:t>
            </a:r>
            <a:r>
              <a:rPr lang="en-US" altLang="zh-TW" sz="900" b="1" dirty="0"/>
              <a:t>page Self-develop AI Model – How to Modify SDK Project</a:t>
            </a:r>
            <a:r>
              <a:rPr lang="en-US" altLang="zh-TW" sz="800" b="1" dirty="0"/>
              <a:t>)</a:t>
            </a:r>
          </a:p>
          <a:p>
            <a:pPr lvl="1"/>
            <a:r>
              <a:rPr lang="en-US" altLang="zh-TW" sz="1100" dirty="0"/>
              <a:t>Development pre/post process</a:t>
            </a:r>
          </a:p>
          <a:p>
            <a:pPr lvl="2"/>
            <a:r>
              <a:rPr lang="en-US" altLang="zh-TW" sz="800" dirty="0"/>
              <a:t>Self-define development pre/post process in SDK NPU Project </a:t>
            </a:r>
            <a:r>
              <a:rPr lang="en-US" altLang="zh-TW" sz="800" dirty="0" err="1"/>
              <a:t>main_and_config</a:t>
            </a:r>
            <a:r>
              <a:rPr lang="en-US" altLang="zh-TW" sz="800" dirty="0"/>
              <a:t> folder</a:t>
            </a:r>
          </a:p>
          <a:p>
            <a:pPr lvl="2"/>
            <a:r>
              <a:rPr lang="en-US" altLang="zh-TW" sz="800" dirty="0"/>
              <a:t>Reference SDK root path\VA8801_BSPSDK_v3.000.000\Doc\</a:t>
            </a:r>
            <a:r>
              <a:rPr lang="en-US" altLang="zh-TW" sz="800" dirty="0" err="1"/>
              <a:t>VSCode</a:t>
            </a:r>
            <a:r>
              <a:rPr lang="en-US" altLang="zh-TW" sz="800" dirty="0"/>
              <a:t>\ </a:t>
            </a:r>
            <a:r>
              <a:rPr lang="en-US" altLang="zh-TW" sz="800" dirty="0" err="1"/>
              <a:t>VSCode_Toolchain_Build</a:t>
            </a:r>
            <a:r>
              <a:rPr lang="en-US" altLang="zh-TW" sz="800" dirty="0"/>
              <a:t> </a:t>
            </a:r>
            <a:r>
              <a:rPr lang="en-US" altLang="zh-TW" sz="800" dirty="0" err="1"/>
              <a:t>System_user</a:t>
            </a:r>
            <a:r>
              <a:rPr lang="en-US" altLang="zh-TW" sz="800" dirty="0"/>
              <a:t> guide_v2.0.pdf</a:t>
            </a:r>
          </a:p>
          <a:p>
            <a:pPr lvl="1"/>
            <a:endParaRPr lang="zh-TW" altLang="en-US" sz="1100" dirty="0"/>
          </a:p>
        </p:txBody>
      </p:sp>
      <p:pic>
        <p:nvPicPr>
          <p:cNvPr id="6" name="圖片 5">
            <a:extLst>
              <a:ext uri="{FF2B5EF4-FFF2-40B4-BE49-F238E27FC236}">
                <a16:creationId xmlns:a16="http://schemas.microsoft.com/office/drawing/2014/main" id="{FA15781B-B716-4965-A286-33ED48CB1FC5}"/>
              </a:ext>
            </a:extLst>
          </p:cNvPr>
          <p:cNvPicPr>
            <a:picLocks noChangeAspect="1"/>
          </p:cNvPicPr>
          <p:nvPr/>
        </p:nvPicPr>
        <p:blipFill>
          <a:blip r:embed="rId3"/>
          <a:stretch>
            <a:fillRect/>
          </a:stretch>
        </p:blipFill>
        <p:spPr>
          <a:xfrm>
            <a:off x="251520" y="764289"/>
            <a:ext cx="2448272" cy="4299049"/>
          </a:xfrm>
          <a:prstGeom prst="rect">
            <a:avLst/>
          </a:prstGeom>
        </p:spPr>
      </p:pic>
    </p:spTree>
    <p:extLst>
      <p:ext uri="{BB962C8B-B14F-4D97-AF65-F5344CB8AC3E}">
        <p14:creationId xmlns:p14="http://schemas.microsoft.com/office/powerpoint/2010/main" val="3635943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E1AB905-D87C-4BF7-9C1D-8FAB1EBD53DD}"/>
              </a:ext>
            </a:extLst>
          </p:cNvPr>
          <p:cNvSpPr>
            <a:spLocks noGrp="1"/>
          </p:cNvSpPr>
          <p:nvPr>
            <p:ph type="title"/>
          </p:nvPr>
        </p:nvSpPr>
        <p:spPr/>
        <p:txBody>
          <a:bodyPr/>
          <a:lstStyle/>
          <a:p>
            <a:r>
              <a:rPr lang="en-US" altLang="zh-TW" dirty="0"/>
              <a:t>VA8801</a:t>
            </a:r>
            <a:r>
              <a:rPr lang="zh-TW" altLang="en-US" dirty="0"/>
              <a:t> </a:t>
            </a:r>
            <a:r>
              <a:rPr lang="en-US" altLang="zh-TW" dirty="0"/>
              <a:t>Architecture Introduction – 3</a:t>
            </a:r>
            <a:endParaRPr lang="zh-TW" altLang="en-US" dirty="0"/>
          </a:p>
        </p:txBody>
      </p:sp>
      <p:sp>
        <p:nvSpPr>
          <p:cNvPr id="3" name="投影片編號版面配置區 2">
            <a:extLst>
              <a:ext uri="{FF2B5EF4-FFF2-40B4-BE49-F238E27FC236}">
                <a16:creationId xmlns:a16="http://schemas.microsoft.com/office/drawing/2014/main" id="{B7430FE7-9D84-45D2-B2D5-E79E04568E24}"/>
              </a:ext>
            </a:extLst>
          </p:cNvPr>
          <p:cNvSpPr>
            <a:spLocks noGrp="1"/>
          </p:cNvSpPr>
          <p:nvPr>
            <p:ph type="sldNum" sz="quarter" idx="12"/>
          </p:nvPr>
        </p:nvSpPr>
        <p:spPr/>
        <p:txBody>
          <a:bodyPr/>
          <a:lstStyle/>
          <a:p>
            <a:pPr>
              <a:defRPr/>
            </a:pPr>
            <a:fld id="{581E07AD-610E-4F56-B022-C0105D14DB67}" type="slidenum">
              <a:rPr lang="zh-TW" altLang="en-US" smtClean="0"/>
              <a:pPr>
                <a:defRPr/>
              </a:pPr>
              <a:t>12</a:t>
            </a:fld>
            <a:endParaRPr lang="zh-TW" altLang="en-US"/>
          </a:p>
        </p:txBody>
      </p:sp>
      <p:sp>
        <p:nvSpPr>
          <p:cNvPr id="8" name="內容版面配置區 7">
            <a:extLst>
              <a:ext uri="{FF2B5EF4-FFF2-40B4-BE49-F238E27FC236}">
                <a16:creationId xmlns:a16="http://schemas.microsoft.com/office/drawing/2014/main" id="{939BDA39-F702-4401-9148-1FE91E74D6D6}"/>
              </a:ext>
            </a:extLst>
          </p:cNvPr>
          <p:cNvSpPr>
            <a:spLocks noGrp="1"/>
          </p:cNvSpPr>
          <p:nvPr>
            <p:ph idx="4294967295"/>
          </p:nvPr>
        </p:nvSpPr>
        <p:spPr>
          <a:xfrm>
            <a:off x="2915816" y="762771"/>
            <a:ext cx="6161844" cy="3679825"/>
          </a:xfrm>
        </p:spPr>
        <p:txBody>
          <a:bodyPr>
            <a:normAutofit/>
          </a:bodyPr>
          <a:lstStyle/>
          <a:p>
            <a:pPr marL="228600" indent="-228600">
              <a:buFont typeface="+mj-lt"/>
              <a:buAutoNum type="arabicPeriod" startAt="3"/>
            </a:pPr>
            <a:r>
              <a:rPr lang="en-US" altLang="zh-TW" sz="1200" b="1" dirty="0">
                <a:solidFill>
                  <a:schemeClr val="bg1">
                    <a:lumMod val="50000"/>
                  </a:schemeClr>
                </a:solidFill>
              </a:rPr>
              <a:t>DFU(Device Firmware Update) Tool</a:t>
            </a:r>
          </a:p>
          <a:p>
            <a:pPr lvl="1"/>
            <a:r>
              <a:rPr lang="en-US" altLang="zh-TW" sz="1200" dirty="0"/>
              <a:t>Reference SDK root path\VA8801_BSPSDK_v3.000.000\DFU Tool\ FITI_VA8801_DFU_ToolKit_v1.0.0.pdf</a:t>
            </a:r>
          </a:p>
          <a:p>
            <a:pPr marL="228600" indent="-228600">
              <a:buFont typeface="+mj-lt"/>
              <a:buAutoNum type="arabicPeriod" startAt="4"/>
            </a:pPr>
            <a:r>
              <a:rPr lang="en-US" altLang="zh-TW" sz="1200" b="1" dirty="0">
                <a:solidFill>
                  <a:schemeClr val="bg1">
                    <a:lumMod val="50000"/>
                  </a:schemeClr>
                </a:solidFill>
              </a:rPr>
              <a:t>Demo Tool</a:t>
            </a:r>
          </a:p>
          <a:p>
            <a:pPr lvl="1"/>
            <a:r>
              <a:rPr lang="en-US" altLang="zh-TW" sz="1200" dirty="0"/>
              <a:t>Reference SDK root path\VA8801_BSPSDK_v3.000.000\Demo Tool\ VA8801_Demo_Tool_UserGuide_V0.1_20240305.pdf</a:t>
            </a:r>
          </a:p>
          <a:p>
            <a:pPr marL="228600" indent="-228600">
              <a:buFont typeface="+mj-lt"/>
              <a:buAutoNum type="arabicPeriod" startAt="5"/>
            </a:pPr>
            <a:r>
              <a:rPr lang="en-US" altLang="zh-TW" sz="1200" b="1" dirty="0">
                <a:solidFill>
                  <a:schemeClr val="bg1">
                    <a:lumMod val="50000"/>
                  </a:schemeClr>
                </a:solidFill>
              </a:rPr>
              <a:t>Others tool</a:t>
            </a:r>
            <a:r>
              <a:rPr lang="zh-TW" altLang="en-US" sz="1200" b="1" dirty="0">
                <a:solidFill>
                  <a:schemeClr val="bg1">
                    <a:lumMod val="50000"/>
                  </a:schemeClr>
                </a:solidFill>
              </a:rPr>
              <a:t> </a:t>
            </a:r>
            <a:r>
              <a:rPr lang="en-US" altLang="zh-TW" sz="1200" b="1" dirty="0">
                <a:solidFill>
                  <a:schemeClr val="bg1">
                    <a:lumMod val="50000"/>
                  </a:schemeClr>
                </a:solidFill>
              </a:rPr>
              <a:t>-</a:t>
            </a:r>
            <a:r>
              <a:rPr lang="zh-TW" altLang="en-US" sz="1200" b="1" dirty="0">
                <a:solidFill>
                  <a:schemeClr val="bg1">
                    <a:lumMod val="50000"/>
                  </a:schemeClr>
                </a:solidFill>
              </a:rPr>
              <a:t> </a:t>
            </a:r>
            <a:r>
              <a:rPr lang="en-US" altLang="zh-TW" sz="1200" dirty="0">
                <a:solidFill>
                  <a:schemeClr val="bg1">
                    <a:lumMod val="50000"/>
                  </a:schemeClr>
                </a:solidFill>
              </a:rPr>
              <a:t>DUT(Device Under Test) tool </a:t>
            </a:r>
            <a:endParaRPr lang="en-US" altLang="zh-TW" sz="1200" b="1" dirty="0">
              <a:solidFill>
                <a:schemeClr val="bg1">
                  <a:lumMod val="50000"/>
                </a:schemeClr>
              </a:solidFill>
            </a:endParaRPr>
          </a:p>
          <a:p>
            <a:pPr lvl="1"/>
            <a:r>
              <a:rPr lang="en-US" altLang="zh-TW" sz="1200" dirty="0"/>
              <a:t>The Device Under Test (DUT) tool provides user-fed image data from a PC or notebook, then validates the AI model(.tflite INT8)</a:t>
            </a:r>
          </a:p>
          <a:p>
            <a:pPr lvl="1"/>
            <a:r>
              <a:rPr lang="en-US" altLang="zh-TW" sz="1200" dirty="0"/>
              <a:t>Reference</a:t>
            </a:r>
            <a:r>
              <a:rPr lang="en-US" altLang="zh-TW" sz="1200" dirty="0">
                <a:solidFill>
                  <a:schemeClr val="bg2">
                    <a:lumMod val="50000"/>
                  </a:schemeClr>
                </a:solidFill>
              </a:rPr>
              <a:t> </a:t>
            </a:r>
            <a:r>
              <a:rPr lang="en-US" altLang="zh-TW" sz="1200" dirty="0"/>
              <a:t>SDK root path\VA8801_BSPSDK_v3.000.000\DUT Tool\</a:t>
            </a:r>
            <a:r>
              <a:rPr lang="fr-FR" altLang="zh-TW" sz="1200" dirty="0"/>
              <a:t> VA8801_DUT_Guide_V1.0.pdf</a:t>
            </a:r>
            <a:r>
              <a:rPr lang="en-US" altLang="zh-TW" sz="1200" dirty="0"/>
              <a:t> </a:t>
            </a:r>
          </a:p>
          <a:p>
            <a:pPr marL="0" indent="0">
              <a:buNone/>
            </a:pPr>
            <a:r>
              <a:rPr lang="en-US" altLang="zh-TW" sz="1200" dirty="0">
                <a:solidFill>
                  <a:srgbClr val="C00000"/>
                </a:solidFill>
              </a:rPr>
              <a:t>Notes. </a:t>
            </a:r>
            <a:r>
              <a:rPr lang="en-US" altLang="zh-TW" sz="1200" dirty="0">
                <a:solidFill>
                  <a:srgbClr val="002060"/>
                </a:solidFill>
              </a:rPr>
              <a:t>The AI model and image data share DDR memory. The memory layout can be referenced as follows:</a:t>
            </a:r>
            <a:endParaRPr lang="zh-TW" altLang="en-US" sz="700" dirty="0">
              <a:solidFill>
                <a:srgbClr val="002060"/>
              </a:solidFill>
            </a:endParaRPr>
          </a:p>
        </p:txBody>
      </p:sp>
      <p:grpSp>
        <p:nvGrpSpPr>
          <p:cNvPr id="6" name="群組 5">
            <a:extLst>
              <a:ext uri="{FF2B5EF4-FFF2-40B4-BE49-F238E27FC236}">
                <a16:creationId xmlns:a16="http://schemas.microsoft.com/office/drawing/2014/main" id="{6F3A9BD6-EF84-4DBD-9755-B30E7221DEFC}"/>
              </a:ext>
            </a:extLst>
          </p:cNvPr>
          <p:cNvGrpSpPr/>
          <p:nvPr/>
        </p:nvGrpSpPr>
        <p:grpSpPr>
          <a:xfrm>
            <a:off x="3303520" y="3442001"/>
            <a:ext cx="2169281" cy="1541820"/>
            <a:chOff x="9797860" y="2475255"/>
            <a:chExt cx="2169281" cy="1541820"/>
          </a:xfrm>
        </p:grpSpPr>
        <p:sp>
          <p:nvSpPr>
            <p:cNvPr id="7" name="矩形 6">
              <a:extLst>
                <a:ext uri="{FF2B5EF4-FFF2-40B4-BE49-F238E27FC236}">
                  <a16:creationId xmlns:a16="http://schemas.microsoft.com/office/drawing/2014/main" id="{2E39337D-0B81-4C74-9A26-3C0F523699ED}"/>
                </a:ext>
              </a:extLst>
            </p:cNvPr>
            <p:cNvSpPr/>
            <p:nvPr/>
          </p:nvSpPr>
          <p:spPr>
            <a:xfrm>
              <a:off x="10544542" y="2816424"/>
              <a:ext cx="1157680" cy="743742"/>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Model</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endPar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endParaRP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Code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9" name="矩形 8">
              <a:extLst>
                <a:ext uri="{FF2B5EF4-FFF2-40B4-BE49-F238E27FC236}">
                  <a16:creationId xmlns:a16="http://schemas.microsoft.com/office/drawing/2014/main" id="{96B79E52-1F97-4A81-B57C-DCC613A0DCBB}"/>
                </a:ext>
              </a:extLst>
            </p:cNvPr>
            <p:cNvSpPr/>
            <p:nvPr/>
          </p:nvSpPr>
          <p:spPr>
            <a:xfrm>
              <a:off x="10544542" y="3553930"/>
              <a:ext cx="1157680" cy="392246"/>
            </a:xfrm>
            <a:prstGeom prst="rect">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 Model </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Input Image data</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10" name="矩形 9">
              <a:extLst>
                <a:ext uri="{FF2B5EF4-FFF2-40B4-BE49-F238E27FC236}">
                  <a16:creationId xmlns:a16="http://schemas.microsoft.com/office/drawing/2014/main" id="{AA7FEEB5-D668-4C98-A9D0-F502F25488DF}"/>
                </a:ext>
              </a:extLst>
            </p:cNvPr>
            <p:cNvSpPr/>
            <p:nvPr/>
          </p:nvSpPr>
          <p:spPr>
            <a:xfrm>
              <a:off x="10200311" y="2475255"/>
              <a:ext cx="1766830" cy="261610"/>
            </a:xfrm>
            <a:prstGeom prst="rect">
              <a:avLst/>
            </a:prstGeom>
          </p:spPr>
          <p:txBody>
            <a:bodyPr wrap="none">
              <a:spAutoFit/>
            </a:bodyP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DDR</a:t>
              </a:r>
              <a:r>
                <a:rPr kumimoji="0" lang="en-US" altLang="zh-TW" sz="1100" kern="0" dirty="0">
                  <a:solidFill>
                    <a:srgbClr val="4472C4"/>
                  </a:solidFill>
                  <a:latin typeface="Cambria" panose="02040503050406030204" pitchFamily="18" charset="0"/>
                </a:rPr>
                <a:t>_</a:t>
              </a: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16M</a:t>
              </a:r>
              <a:r>
                <a:rPr kumimoji="0" lang="zh-TW" altLang="en-US" sz="1100" kern="0" dirty="0">
                  <a:solidFill>
                    <a:srgbClr val="4472C4"/>
                  </a:solidFill>
                  <a:latin typeface="Cambria" panose="02040503050406030204" pitchFamily="18" charset="0"/>
                </a:rPr>
                <a:t> </a:t>
              </a: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Memory</a:t>
              </a:r>
              <a:r>
                <a:rPr kumimoji="0" lang="zh-TW" altLang="en-US" sz="1100" b="0" i="0" u="none" strike="noStrike" kern="0" cap="none" spc="0" normalizeH="0" baseline="0" noProof="0" dirty="0">
                  <a:ln>
                    <a:noFill/>
                  </a:ln>
                  <a:solidFill>
                    <a:srgbClr val="4472C4"/>
                  </a:solidFill>
                  <a:effectLst/>
                  <a:uLnTx/>
                  <a:uFillTx/>
                  <a:latin typeface="Cambria" panose="02040503050406030204" pitchFamily="18" charset="0"/>
                </a:rPr>
                <a:t> </a:t>
              </a: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Layout</a:t>
              </a:r>
              <a:endParaRPr kumimoji="0" lang="zh-TW" altLang="en-US" sz="1050" b="0" i="0" u="none" strike="noStrike" kern="0" cap="none" spc="0" normalizeH="0" baseline="0" noProof="0" dirty="0">
                <a:ln>
                  <a:noFill/>
                </a:ln>
                <a:solidFill>
                  <a:prstClr val="black"/>
                </a:solidFill>
                <a:effectLst/>
                <a:uLnTx/>
                <a:uFillTx/>
                <a:latin typeface="Calibri"/>
              </a:endParaRPr>
            </a:p>
          </p:txBody>
        </p:sp>
        <p:sp>
          <p:nvSpPr>
            <p:cNvPr id="12" name="矩形 11">
              <a:extLst>
                <a:ext uri="{FF2B5EF4-FFF2-40B4-BE49-F238E27FC236}">
                  <a16:creationId xmlns:a16="http://schemas.microsoft.com/office/drawing/2014/main" id="{8BFAA671-55B8-465C-A981-509B9536C163}"/>
                </a:ext>
              </a:extLst>
            </p:cNvPr>
            <p:cNvSpPr/>
            <p:nvPr/>
          </p:nvSpPr>
          <p:spPr>
            <a:xfrm>
              <a:off x="9797860" y="2739366"/>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effectLst/>
                  <a:uLnTx/>
                  <a:uFillTx/>
                  <a:latin typeface="Cambria" panose="02040503050406030204" pitchFamily="18" charset="0"/>
                </a:rPr>
                <a:t>0x80000000</a:t>
              </a:r>
              <a:endParaRPr kumimoji="0" lang="zh-TW" altLang="en-US" sz="800" b="0" i="0" u="none" strike="noStrike" kern="0" cap="none" spc="0" normalizeH="0" baseline="0" noProof="0" dirty="0">
                <a:ln>
                  <a:noFill/>
                </a:ln>
                <a:effectLst/>
                <a:uLnTx/>
                <a:uFillTx/>
                <a:latin typeface="Calibri"/>
              </a:endParaRPr>
            </a:p>
          </p:txBody>
        </p:sp>
        <p:sp>
          <p:nvSpPr>
            <p:cNvPr id="14" name="矩形 13">
              <a:extLst>
                <a:ext uri="{FF2B5EF4-FFF2-40B4-BE49-F238E27FC236}">
                  <a16:creationId xmlns:a16="http://schemas.microsoft.com/office/drawing/2014/main" id="{33D1E8F0-5DF3-4B00-AE6C-FBE3DEA3DB65}"/>
                </a:ext>
              </a:extLst>
            </p:cNvPr>
            <p:cNvSpPr/>
            <p:nvPr/>
          </p:nvSpPr>
          <p:spPr>
            <a:xfrm>
              <a:off x="9797860" y="3786243"/>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effectLst/>
                  <a:uLnTx/>
                  <a:uFillTx/>
                  <a:latin typeface="Cambria" panose="02040503050406030204" pitchFamily="18" charset="0"/>
                </a:rPr>
                <a:t>0x81000000</a:t>
              </a:r>
              <a:endParaRPr kumimoji="0" lang="zh-TW" altLang="en-US" sz="1050" b="0" i="0" u="none" strike="noStrike" kern="0" cap="none" spc="0" normalizeH="0" baseline="0" noProof="0" dirty="0">
                <a:ln>
                  <a:noFill/>
                </a:ln>
                <a:effectLst/>
                <a:uLnTx/>
                <a:uFillTx/>
                <a:latin typeface="Calibri"/>
              </a:endParaRPr>
            </a:p>
          </p:txBody>
        </p:sp>
      </p:grpSp>
      <p:grpSp>
        <p:nvGrpSpPr>
          <p:cNvPr id="4" name="群組 3">
            <a:extLst>
              <a:ext uri="{FF2B5EF4-FFF2-40B4-BE49-F238E27FC236}">
                <a16:creationId xmlns:a16="http://schemas.microsoft.com/office/drawing/2014/main" id="{AFF03D6F-7EAE-41A1-B4B8-62B0DCAB2D9A}"/>
              </a:ext>
            </a:extLst>
          </p:cNvPr>
          <p:cNvGrpSpPr/>
          <p:nvPr/>
        </p:nvGrpSpPr>
        <p:grpSpPr>
          <a:xfrm>
            <a:off x="5507333" y="3442001"/>
            <a:ext cx="2169657" cy="1530685"/>
            <a:chOff x="5033632" y="3407593"/>
            <a:chExt cx="2169657" cy="1530685"/>
          </a:xfrm>
        </p:grpSpPr>
        <p:grpSp>
          <p:nvGrpSpPr>
            <p:cNvPr id="16" name="群組 15">
              <a:extLst>
                <a:ext uri="{FF2B5EF4-FFF2-40B4-BE49-F238E27FC236}">
                  <a16:creationId xmlns:a16="http://schemas.microsoft.com/office/drawing/2014/main" id="{6BC6092E-D234-42A0-B1B8-3C840B131235}"/>
                </a:ext>
              </a:extLst>
            </p:cNvPr>
            <p:cNvGrpSpPr/>
            <p:nvPr/>
          </p:nvGrpSpPr>
          <p:grpSpPr>
            <a:xfrm>
              <a:off x="5033632" y="3407593"/>
              <a:ext cx="2169657" cy="1530685"/>
              <a:chOff x="9532565" y="2486390"/>
              <a:chExt cx="2169657" cy="1530685"/>
            </a:xfrm>
          </p:grpSpPr>
          <p:sp>
            <p:nvSpPr>
              <p:cNvPr id="17" name="矩形 16">
                <a:extLst>
                  <a:ext uri="{FF2B5EF4-FFF2-40B4-BE49-F238E27FC236}">
                    <a16:creationId xmlns:a16="http://schemas.microsoft.com/office/drawing/2014/main" id="{CD072977-0958-4757-A02A-634313E469D9}"/>
                  </a:ext>
                </a:extLst>
              </p:cNvPr>
              <p:cNvSpPr/>
              <p:nvPr/>
            </p:nvSpPr>
            <p:spPr>
              <a:xfrm>
                <a:off x="10544542" y="2816424"/>
                <a:ext cx="1157680" cy="743742"/>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prstClr val="white"/>
                    </a:solidFill>
                    <a:latin typeface="Calibri"/>
                  </a:rPr>
                  <a:t>AI</a:t>
                </a:r>
                <a:r>
                  <a:rPr kumimoji="0" lang="zh-TW" altLang="en-US" sz="900" kern="0" dirty="0">
                    <a:solidFill>
                      <a:prstClr val="white"/>
                    </a:solidFill>
                    <a:latin typeface="Calibri"/>
                  </a:rPr>
                  <a:t> </a:t>
                </a:r>
                <a:r>
                  <a:rPr kumimoji="0" lang="en-US" altLang="zh-TW" sz="900" kern="0" dirty="0">
                    <a:solidFill>
                      <a:prstClr val="white"/>
                    </a:solidFill>
                    <a:latin typeface="Calibri"/>
                  </a:rPr>
                  <a:t>Model</a:t>
                </a:r>
                <a:r>
                  <a:rPr kumimoji="0" lang="zh-TW" altLang="en-US" sz="900" kern="0" dirty="0">
                    <a:solidFill>
                      <a:prstClr val="white"/>
                    </a:solidFill>
                    <a:latin typeface="Calibri"/>
                  </a:rPr>
                  <a:t> </a:t>
                </a:r>
                <a:endParaRPr kumimoji="0" lang="en-US" altLang="zh-TW" sz="900" kern="0" dirty="0">
                  <a:solidFill>
                    <a:prstClr val="white"/>
                  </a:solidFill>
                  <a:latin typeface="Calibri"/>
                </a:endParaRP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prstClr val="white"/>
                    </a:solidFill>
                    <a:latin typeface="Calibri"/>
                  </a:rPr>
                  <a:t>C</a:t>
                </a:r>
                <a:r>
                  <a:rPr kumimoji="0" lang="zh-TW" altLang="en-US" sz="900" kern="0" dirty="0">
                    <a:solidFill>
                      <a:prstClr val="white"/>
                    </a:solidFill>
                    <a:latin typeface="Calibri"/>
                  </a:rPr>
                  <a:t> </a:t>
                </a:r>
                <a:r>
                  <a:rPr kumimoji="0" lang="en-US" altLang="zh-TW" sz="900" kern="0" dirty="0">
                    <a:solidFill>
                      <a:prstClr val="white"/>
                    </a:solidFill>
                    <a:latin typeface="Calibri"/>
                  </a:rPr>
                  <a:t>Code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(15.7MB)</a:t>
                </a:r>
              </a:p>
            </p:txBody>
          </p:sp>
          <p:sp>
            <p:nvSpPr>
              <p:cNvPr id="18" name="矩形 17">
                <a:extLst>
                  <a:ext uri="{FF2B5EF4-FFF2-40B4-BE49-F238E27FC236}">
                    <a16:creationId xmlns:a16="http://schemas.microsoft.com/office/drawing/2014/main" id="{47652FFE-F5B7-4505-9457-1CD220C937E5}"/>
                  </a:ext>
                </a:extLst>
              </p:cNvPr>
              <p:cNvSpPr/>
              <p:nvPr/>
            </p:nvSpPr>
            <p:spPr>
              <a:xfrm>
                <a:off x="10544542" y="3553930"/>
                <a:ext cx="1157680" cy="392246"/>
              </a:xfrm>
              <a:prstGeom prst="rect">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Image data</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(320x320x3)</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prstClr val="white"/>
                    </a:solidFill>
                    <a:latin typeface="Calibri"/>
                  </a:rPr>
                  <a:t>(size:0.3M)</a:t>
                </a:r>
                <a:endPar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endParaRPr>
              </a:p>
            </p:txBody>
          </p:sp>
          <p:sp>
            <p:nvSpPr>
              <p:cNvPr id="19" name="矩形 18">
                <a:extLst>
                  <a:ext uri="{FF2B5EF4-FFF2-40B4-BE49-F238E27FC236}">
                    <a16:creationId xmlns:a16="http://schemas.microsoft.com/office/drawing/2014/main" id="{4405FFB5-C016-4936-929E-A44B56C49D61}"/>
                  </a:ext>
                </a:extLst>
              </p:cNvPr>
              <p:cNvSpPr/>
              <p:nvPr/>
            </p:nvSpPr>
            <p:spPr>
              <a:xfrm>
                <a:off x="9532565" y="2486390"/>
                <a:ext cx="1274708" cy="261610"/>
              </a:xfrm>
              <a:prstGeom prst="rect">
                <a:avLst/>
              </a:prstGeom>
            </p:spPr>
            <p:txBody>
              <a:bodyPr wrap="none">
                <a:spAutoFit/>
              </a:bodyP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DDR</a:t>
                </a:r>
                <a:r>
                  <a:rPr kumimoji="0" lang="zh-TW" altLang="en-US" sz="1100" b="0" i="0" u="none" strike="noStrike" kern="0" cap="none" spc="0" normalizeH="0" baseline="0" noProof="0" dirty="0">
                    <a:ln>
                      <a:noFill/>
                    </a:ln>
                    <a:solidFill>
                      <a:srgbClr val="4472C4"/>
                    </a:solidFill>
                    <a:effectLst/>
                    <a:uLnTx/>
                    <a:uFillTx/>
                    <a:latin typeface="Cambria" panose="02040503050406030204" pitchFamily="18" charset="0"/>
                  </a:rPr>
                  <a:t> </a:t>
                </a:r>
                <a:r>
                  <a:rPr kumimoji="0" lang="en-US" altLang="zh-TW" sz="1100" b="0" i="0" u="none" strike="noStrike" kern="0" cap="none" spc="0" normalizeH="0" baseline="0" noProof="0" dirty="0">
                    <a:ln>
                      <a:noFill/>
                    </a:ln>
                    <a:solidFill>
                      <a:srgbClr val="4472C4"/>
                    </a:solidFill>
                    <a:effectLst/>
                    <a:uLnTx/>
                    <a:uFillTx/>
                    <a:latin typeface="Cambria" panose="02040503050406030204" pitchFamily="18" charset="0"/>
                  </a:rPr>
                  <a:t>use example:</a:t>
                </a:r>
                <a:endParaRPr kumimoji="0" lang="zh-TW" altLang="en-US" sz="1050" b="0" i="0" u="none" strike="noStrike" kern="0" cap="none" spc="0" normalizeH="0" baseline="0" noProof="0" dirty="0">
                  <a:ln>
                    <a:noFill/>
                  </a:ln>
                  <a:solidFill>
                    <a:prstClr val="black"/>
                  </a:solidFill>
                  <a:effectLst/>
                  <a:uLnTx/>
                  <a:uFillTx/>
                  <a:latin typeface="Calibri"/>
                </a:endParaRPr>
              </a:p>
            </p:txBody>
          </p:sp>
          <p:sp>
            <p:nvSpPr>
              <p:cNvPr id="20" name="矩形 19">
                <a:extLst>
                  <a:ext uri="{FF2B5EF4-FFF2-40B4-BE49-F238E27FC236}">
                    <a16:creationId xmlns:a16="http://schemas.microsoft.com/office/drawing/2014/main" id="{C1086E8F-2D30-484F-943F-ECBF72FA8978}"/>
                  </a:ext>
                </a:extLst>
              </p:cNvPr>
              <p:cNvSpPr/>
              <p:nvPr/>
            </p:nvSpPr>
            <p:spPr>
              <a:xfrm>
                <a:off x="9797860" y="2739366"/>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effectLst/>
                    <a:uLnTx/>
                    <a:uFillTx/>
                    <a:latin typeface="Cambria" panose="02040503050406030204" pitchFamily="18" charset="0"/>
                  </a:rPr>
                  <a:t>0x80000000</a:t>
                </a:r>
                <a:endParaRPr kumimoji="0" lang="zh-TW" altLang="en-US" sz="800" b="0" i="0" u="none" strike="noStrike" kern="0" cap="none" spc="0" normalizeH="0" baseline="0" noProof="0" dirty="0">
                  <a:ln>
                    <a:noFill/>
                  </a:ln>
                  <a:effectLst/>
                  <a:uLnTx/>
                  <a:uFillTx/>
                  <a:latin typeface="Calibri"/>
                </a:endParaRPr>
              </a:p>
            </p:txBody>
          </p:sp>
          <p:sp>
            <p:nvSpPr>
              <p:cNvPr id="21" name="矩形 20">
                <a:extLst>
                  <a:ext uri="{FF2B5EF4-FFF2-40B4-BE49-F238E27FC236}">
                    <a16:creationId xmlns:a16="http://schemas.microsoft.com/office/drawing/2014/main" id="{D7058847-CB72-4C91-AC64-8115F6AD90A3}"/>
                  </a:ext>
                </a:extLst>
              </p:cNvPr>
              <p:cNvSpPr/>
              <p:nvPr/>
            </p:nvSpPr>
            <p:spPr>
              <a:xfrm>
                <a:off x="9797860" y="3786243"/>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schemeClr val="accent6"/>
                    </a:solidFill>
                    <a:latin typeface="Cambria" panose="02040503050406030204" pitchFamily="18" charset="0"/>
                  </a:rPr>
                  <a:t>0x81000000</a:t>
                </a:r>
                <a:endParaRPr kumimoji="0" lang="zh-TW" altLang="en-US" sz="1050" kern="0" dirty="0">
                  <a:solidFill>
                    <a:schemeClr val="accent6"/>
                  </a:solidFill>
                  <a:latin typeface="Calibri"/>
                </a:endParaRPr>
              </a:p>
            </p:txBody>
          </p:sp>
        </p:grpSp>
        <p:sp>
          <p:nvSpPr>
            <p:cNvPr id="22" name="矩形 21">
              <a:extLst>
                <a:ext uri="{FF2B5EF4-FFF2-40B4-BE49-F238E27FC236}">
                  <a16:creationId xmlns:a16="http://schemas.microsoft.com/office/drawing/2014/main" id="{E1941ACA-0300-433C-8759-9EDCC63FEB1B}"/>
                </a:ext>
              </a:extLst>
            </p:cNvPr>
            <p:cNvSpPr/>
            <p:nvPr/>
          </p:nvSpPr>
          <p:spPr>
            <a:xfrm>
              <a:off x="5298927" y="4421694"/>
              <a:ext cx="81785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kern="0" dirty="0">
                  <a:solidFill>
                    <a:schemeClr val="accent6"/>
                  </a:solidFill>
                  <a:latin typeface="Cambria" panose="02040503050406030204" pitchFamily="18" charset="0"/>
                </a:rPr>
                <a:t>0x80FB5000</a:t>
              </a:r>
              <a:endParaRPr kumimoji="0" lang="zh-TW" altLang="en-US" sz="900" kern="0" dirty="0">
                <a:solidFill>
                  <a:schemeClr val="accent6"/>
                </a:solidFill>
                <a:latin typeface="Cambria" panose="02040503050406030204" pitchFamily="18" charset="0"/>
              </a:endParaRPr>
            </a:p>
          </p:txBody>
        </p:sp>
        <p:sp>
          <p:nvSpPr>
            <p:cNvPr id="23" name="矩形 22">
              <a:extLst>
                <a:ext uri="{FF2B5EF4-FFF2-40B4-BE49-F238E27FC236}">
                  <a16:creationId xmlns:a16="http://schemas.microsoft.com/office/drawing/2014/main" id="{E34C87E3-0D3A-4BC4-B739-19DA3D70FF46}"/>
                </a:ext>
              </a:extLst>
            </p:cNvPr>
            <p:cNvSpPr/>
            <p:nvPr/>
          </p:nvSpPr>
          <p:spPr>
            <a:xfrm>
              <a:off x="5298927" y="4322424"/>
              <a:ext cx="846707"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kern="0" dirty="0">
                  <a:latin typeface="Cambria" panose="02040503050406030204" pitchFamily="18" charset="0"/>
                </a:rPr>
                <a:t>0x80FB4FFC</a:t>
              </a:r>
              <a:endParaRPr kumimoji="0" lang="zh-TW" altLang="en-US" sz="800" b="0" i="0" u="none" strike="noStrike" kern="0" cap="none" spc="0" normalizeH="0" baseline="0" noProof="0" dirty="0">
                <a:ln>
                  <a:noFill/>
                </a:ln>
                <a:effectLst/>
                <a:uLnTx/>
                <a:uFillTx/>
                <a:latin typeface="Calibri"/>
              </a:endParaRPr>
            </a:p>
          </p:txBody>
        </p:sp>
      </p:grpSp>
      <p:pic>
        <p:nvPicPr>
          <p:cNvPr id="24" name="圖片 23">
            <a:extLst>
              <a:ext uri="{FF2B5EF4-FFF2-40B4-BE49-F238E27FC236}">
                <a16:creationId xmlns:a16="http://schemas.microsoft.com/office/drawing/2014/main" id="{F3CDE02C-24A6-4AA1-BC7E-EB7819F9247D}"/>
              </a:ext>
            </a:extLst>
          </p:cNvPr>
          <p:cNvPicPr>
            <a:picLocks noChangeAspect="1"/>
          </p:cNvPicPr>
          <p:nvPr/>
        </p:nvPicPr>
        <p:blipFill>
          <a:blip r:embed="rId2"/>
          <a:stretch>
            <a:fillRect/>
          </a:stretch>
        </p:blipFill>
        <p:spPr>
          <a:xfrm>
            <a:off x="245147" y="769938"/>
            <a:ext cx="2448272" cy="4299049"/>
          </a:xfrm>
          <a:prstGeom prst="rect">
            <a:avLst/>
          </a:prstGeom>
        </p:spPr>
      </p:pic>
    </p:spTree>
    <p:extLst>
      <p:ext uri="{BB962C8B-B14F-4D97-AF65-F5344CB8AC3E}">
        <p14:creationId xmlns:p14="http://schemas.microsoft.com/office/powerpoint/2010/main" val="22372291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88FB708-1EA2-4F8D-8593-7D4BC07DEDD1}"/>
              </a:ext>
            </a:extLst>
          </p:cNvPr>
          <p:cNvSpPr>
            <a:spLocks noGrp="1"/>
          </p:cNvSpPr>
          <p:nvPr>
            <p:ph type="title"/>
          </p:nvPr>
        </p:nvSpPr>
        <p:spPr/>
        <p:txBody>
          <a:bodyPr/>
          <a:lstStyle/>
          <a:p>
            <a:r>
              <a:rPr lang="en-US" altLang="zh-TW" dirty="0"/>
              <a:t>VA8801 Development Preparation</a:t>
            </a:r>
            <a:br>
              <a:rPr lang="en-US" altLang="zh-TW" dirty="0"/>
            </a:br>
            <a:endParaRPr lang="zh-TW" altLang="en-US" dirty="0"/>
          </a:p>
        </p:txBody>
      </p:sp>
      <p:sp>
        <p:nvSpPr>
          <p:cNvPr id="4" name="投影片編號版面配置區 3">
            <a:extLst>
              <a:ext uri="{FF2B5EF4-FFF2-40B4-BE49-F238E27FC236}">
                <a16:creationId xmlns:a16="http://schemas.microsoft.com/office/drawing/2014/main" id="{CDB7391B-CDAF-41A9-9AE2-C603FFA0C5DF}"/>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13</a:t>
            </a:fld>
            <a:endParaRPr lang="zh-TW" altLang="en-US"/>
          </a:p>
        </p:txBody>
      </p:sp>
    </p:spTree>
    <p:extLst>
      <p:ext uri="{BB962C8B-B14F-4D97-AF65-F5344CB8AC3E}">
        <p14:creationId xmlns:p14="http://schemas.microsoft.com/office/powerpoint/2010/main" val="1750371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8BC4CBA-0F3D-4EB5-8566-3DF75B662EDA}"/>
              </a:ext>
            </a:extLst>
          </p:cNvPr>
          <p:cNvSpPr>
            <a:spLocks noGrp="1"/>
          </p:cNvSpPr>
          <p:nvPr>
            <p:ph type="title"/>
          </p:nvPr>
        </p:nvSpPr>
        <p:spPr/>
        <p:txBody>
          <a:bodyPr/>
          <a:lstStyle/>
          <a:p>
            <a:r>
              <a:rPr lang="en-US" altLang="zh-TW" dirty="0"/>
              <a:t>VA8801 AI Model Zoo Introduction</a:t>
            </a:r>
            <a:endParaRPr lang="zh-TW" altLang="en-US" dirty="0"/>
          </a:p>
        </p:txBody>
      </p:sp>
      <p:sp>
        <p:nvSpPr>
          <p:cNvPr id="4" name="投影片編號版面配置區 3">
            <a:extLst>
              <a:ext uri="{FF2B5EF4-FFF2-40B4-BE49-F238E27FC236}">
                <a16:creationId xmlns:a16="http://schemas.microsoft.com/office/drawing/2014/main" id="{2D39E9AE-D20B-4554-9E5C-540057BFB776}"/>
              </a:ext>
            </a:extLst>
          </p:cNvPr>
          <p:cNvSpPr>
            <a:spLocks noGrp="1"/>
          </p:cNvSpPr>
          <p:nvPr>
            <p:ph type="sldNum" sz="quarter" idx="12"/>
          </p:nvPr>
        </p:nvSpPr>
        <p:spPr/>
        <p:txBody>
          <a:bodyPr/>
          <a:lstStyle/>
          <a:p>
            <a:pPr>
              <a:defRPr/>
            </a:pPr>
            <a:fld id="{74D1B379-E456-4785-B900-A6205A36BE13}" type="slidenum">
              <a:rPr lang="zh-TW" altLang="en-US" smtClean="0"/>
              <a:pPr>
                <a:defRPr/>
              </a:pPr>
              <a:t>14</a:t>
            </a:fld>
            <a:endParaRPr lang="zh-TW" altLang="en-US"/>
          </a:p>
        </p:txBody>
      </p:sp>
      <p:sp>
        <p:nvSpPr>
          <p:cNvPr id="3" name="內容版面配置區 2">
            <a:extLst>
              <a:ext uri="{FF2B5EF4-FFF2-40B4-BE49-F238E27FC236}">
                <a16:creationId xmlns:a16="http://schemas.microsoft.com/office/drawing/2014/main" id="{6F692D24-E3A4-452C-8445-F01C3CBF7763}"/>
              </a:ext>
            </a:extLst>
          </p:cNvPr>
          <p:cNvSpPr>
            <a:spLocks noGrp="1"/>
          </p:cNvSpPr>
          <p:nvPr>
            <p:ph idx="4294967295"/>
          </p:nvPr>
        </p:nvSpPr>
        <p:spPr>
          <a:xfrm>
            <a:off x="1257300" y="1371600"/>
            <a:ext cx="7886700" cy="3263900"/>
          </a:xfrm>
        </p:spPr>
        <p:txBody>
          <a:bodyPr/>
          <a:lstStyle/>
          <a:p>
            <a:pPr algn="just"/>
            <a:r>
              <a:rPr lang="en-US" altLang="zh-TW" sz="1400" dirty="0"/>
              <a:t>We provide a series of pre-trained models for different application scenarios for you to use, with </a:t>
            </a:r>
            <a:r>
              <a:rPr lang="en-US" altLang="zh-TW" sz="1400" dirty="0" err="1"/>
              <a:t>Fitipower</a:t>
            </a:r>
            <a:r>
              <a:rPr lang="en-US" altLang="zh-TW" sz="1400" dirty="0"/>
              <a:t> VA8801 SDK, you can test or inference on these models and easily deploy them to VA8801 device</a:t>
            </a:r>
          </a:p>
          <a:p>
            <a:pPr algn="just"/>
            <a:r>
              <a:rPr lang="en-US" altLang="zh-TW" sz="1400" dirty="0"/>
              <a:t>VA8801 Model Zoo focuses on providing models trained on VA8801 optimized neural networks, which are tailored to real-world application scenarios and enable faster and more accurate inference on VA8801 device. We will provide more models later</a:t>
            </a:r>
          </a:p>
          <a:p>
            <a:r>
              <a:rPr lang="en-US" altLang="zh-TW" sz="1400" dirty="0"/>
              <a:t>VA8801 AI Model Zoo </a:t>
            </a:r>
            <a:r>
              <a:rPr lang="en-US" altLang="zh-TW" sz="1400" dirty="0" err="1"/>
              <a:t>github</a:t>
            </a:r>
            <a:r>
              <a:rPr lang="en-US" altLang="zh-TW" sz="1400" dirty="0"/>
              <a:t> link</a:t>
            </a:r>
          </a:p>
          <a:p>
            <a:pPr lvl="1"/>
            <a:r>
              <a:rPr lang="en-US" altLang="zh-TW" sz="1400" dirty="0">
                <a:hlinkClick r:id="rId2"/>
              </a:rPr>
              <a:t>https://github.com/FITI-HCITA/VA8801_Model_Zoo</a:t>
            </a:r>
            <a:endParaRPr lang="en-US" altLang="zh-TW" sz="1400" dirty="0"/>
          </a:p>
          <a:p>
            <a:pPr marL="292100" lvl="1" indent="0">
              <a:buNone/>
            </a:pPr>
            <a:endParaRPr lang="zh-TW" altLang="en-US" sz="1400" dirty="0"/>
          </a:p>
        </p:txBody>
      </p:sp>
    </p:spTree>
    <p:extLst>
      <p:ext uri="{BB962C8B-B14F-4D97-AF65-F5344CB8AC3E}">
        <p14:creationId xmlns:p14="http://schemas.microsoft.com/office/powerpoint/2010/main" val="7005352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B94112A-DEAA-423E-81BE-DC2F74DE35BA}"/>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1</a:t>
            </a:r>
            <a:endParaRPr lang="zh-TW" altLang="en-US" dirty="0"/>
          </a:p>
        </p:txBody>
      </p:sp>
      <p:sp>
        <p:nvSpPr>
          <p:cNvPr id="4" name="投影片編號版面配置區 3">
            <a:extLst>
              <a:ext uri="{FF2B5EF4-FFF2-40B4-BE49-F238E27FC236}">
                <a16:creationId xmlns:a16="http://schemas.microsoft.com/office/drawing/2014/main" id="{54EC962B-E95C-42A1-91AD-2717644FFCAC}"/>
              </a:ext>
            </a:extLst>
          </p:cNvPr>
          <p:cNvSpPr>
            <a:spLocks noGrp="1"/>
          </p:cNvSpPr>
          <p:nvPr>
            <p:ph type="sldNum" sz="quarter" idx="12"/>
          </p:nvPr>
        </p:nvSpPr>
        <p:spPr/>
        <p:txBody>
          <a:bodyPr/>
          <a:lstStyle/>
          <a:p>
            <a:pPr>
              <a:defRPr/>
            </a:pPr>
            <a:fld id="{74D1B379-E456-4785-B900-A6205A36BE13}" type="slidenum">
              <a:rPr lang="zh-TW" altLang="en-US" smtClean="0"/>
              <a:pPr>
                <a:defRPr/>
              </a:pPr>
              <a:t>15</a:t>
            </a:fld>
            <a:endParaRPr lang="zh-TW" altLang="en-US"/>
          </a:p>
        </p:txBody>
      </p:sp>
      <p:sp>
        <p:nvSpPr>
          <p:cNvPr id="3" name="內容版面配置區 2">
            <a:extLst>
              <a:ext uri="{FF2B5EF4-FFF2-40B4-BE49-F238E27FC236}">
                <a16:creationId xmlns:a16="http://schemas.microsoft.com/office/drawing/2014/main" id="{A42A0B96-E2BE-40ED-B60A-E46AE5BAB6FD}"/>
              </a:ext>
            </a:extLst>
          </p:cNvPr>
          <p:cNvSpPr>
            <a:spLocks noGrp="1"/>
          </p:cNvSpPr>
          <p:nvPr>
            <p:ph idx="4294967295"/>
          </p:nvPr>
        </p:nvSpPr>
        <p:spPr>
          <a:xfrm>
            <a:off x="0" y="915988"/>
            <a:ext cx="8229600" cy="3678237"/>
          </a:xfrm>
        </p:spPr>
        <p:txBody>
          <a:bodyPr/>
          <a:lstStyle/>
          <a:p>
            <a:r>
              <a:rPr lang="en-US" altLang="zh-TW" sz="1600" dirty="0"/>
              <a:t>The default firmware for the VA8801 </a:t>
            </a:r>
            <a:r>
              <a:rPr lang="en-US" altLang="zh-TW" sz="1600" dirty="0" err="1"/>
              <a:t>DemoKit</a:t>
            </a:r>
            <a:r>
              <a:rPr lang="en-US" altLang="zh-TW" sz="1600" dirty="0"/>
              <a:t> is </a:t>
            </a:r>
            <a:r>
              <a:rPr lang="en-US" altLang="zh-TW" sz="1600" dirty="0" err="1"/>
              <a:t>Dual_</a:t>
            </a:r>
            <a:r>
              <a:rPr lang="en-US" altLang="zh-TW" sz="1600" b="1" dirty="0" err="1"/>
              <a:t>A</a:t>
            </a:r>
            <a:r>
              <a:rPr lang="en-US" altLang="zh-TW" sz="1600" dirty="0" err="1"/>
              <a:t>_</a:t>
            </a:r>
            <a:r>
              <a:rPr lang="en-US" altLang="zh-TW" sz="1600" b="1" dirty="0" err="1"/>
              <a:t>V</a:t>
            </a:r>
            <a:endParaRPr lang="en-US" altLang="zh-TW" sz="1600" b="1" dirty="0"/>
          </a:p>
          <a:p>
            <a:pPr lvl="1"/>
            <a:r>
              <a:rPr lang="en-US" altLang="zh-TW" sz="1600" b="1" dirty="0"/>
              <a:t>A</a:t>
            </a:r>
            <a:r>
              <a:rPr lang="en-US" altLang="zh-TW" sz="1600" dirty="0"/>
              <a:t>udio – abnormal sound recognize(such as baby crying)</a:t>
            </a:r>
          </a:p>
          <a:p>
            <a:pPr lvl="1"/>
            <a:r>
              <a:rPr lang="en-US" altLang="zh-TW" sz="1600" b="1" dirty="0"/>
              <a:t>V</a:t>
            </a:r>
            <a:r>
              <a:rPr lang="en-US" altLang="zh-TW" sz="1600" dirty="0"/>
              <a:t>ideo – Human detection</a:t>
            </a:r>
          </a:p>
          <a:p>
            <a:r>
              <a:rPr lang="en-US" altLang="zh-TW" sz="1600" dirty="0"/>
              <a:t>Power supply </a:t>
            </a:r>
          </a:p>
          <a:p>
            <a:pPr marL="635000" lvl="1" indent="-342900">
              <a:buFont typeface="+mj-lt"/>
              <a:buAutoNum type="arabicPeriod"/>
            </a:pPr>
            <a:r>
              <a:rPr lang="en-US" altLang="zh-TW" sz="1600" dirty="0"/>
              <a:t>Micro USB connect to PC/NB</a:t>
            </a:r>
          </a:p>
          <a:p>
            <a:pPr marL="635000" lvl="1" indent="-342900">
              <a:buFont typeface="+mj-lt"/>
              <a:buAutoNum type="arabicPeriod"/>
            </a:pPr>
            <a:r>
              <a:rPr lang="en-US" altLang="zh-TW" sz="1600" dirty="0"/>
              <a:t>Adapter  - output 5V</a:t>
            </a:r>
          </a:p>
          <a:p>
            <a:r>
              <a:rPr lang="en-US" altLang="zh-TW" sz="1600" dirty="0"/>
              <a:t>Use the Demo Tool to display images and human detection results</a:t>
            </a:r>
            <a:endParaRPr lang="zh-TW" altLang="en-US" sz="1600" dirty="0"/>
          </a:p>
        </p:txBody>
      </p:sp>
      <p:pic>
        <p:nvPicPr>
          <p:cNvPr id="5" name="圖片 4">
            <a:extLst>
              <a:ext uri="{FF2B5EF4-FFF2-40B4-BE49-F238E27FC236}">
                <a16:creationId xmlns:a16="http://schemas.microsoft.com/office/drawing/2014/main" id="{6C7B76A3-309B-49A0-AF97-D493084293B1}"/>
              </a:ext>
            </a:extLst>
          </p:cNvPr>
          <p:cNvPicPr>
            <a:picLocks noChangeAspect="1"/>
          </p:cNvPicPr>
          <p:nvPr/>
        </p:nvPicPr>
        <p:blipFill rotWithShape="1">
          <a:blip r:embed="rId2"/>
          <a:srcRect b="24694"/>
          <a:stretch/>
        </p:blipFill>
        <p:spPr>
          <a:xfrm>
            <a:off x="1962704" y="3154844"/>
            <a:ext cx="1961224" cy="1943717"/>
          </a:xfrm>
          <a:prstGeom prst="rect">
            <a:avLst/>
          </a:prstGeom>
        </p:spPr>
      </p:pic>
      <p:sp>
        <p:nvSpPr>
          <p:cNvPr id="6" name="矩形 5">
            <a:extLst>
              <a:ext uri="{FF2B5EF4-FFF2-40B4-BE49-F238E27FC236}">
                <a16:creationId xmlns:a16="http://schemas.microsoft.com/office/drawing/2014/main" id="{25415D86-B73B-4211-97EF-AB37D363E105}"/>
              </a:ext>
            </a:extLst>
          </p:cNvPr>
          <p:cNvSpPr/>
          <p:nvPr/>
        </p:nvSpPr>
        <p:spPr>
          <a:xfrm>
            <a:off x="1043608" y="3003798"/>
            <a:ext cx="946093" cy="369332"/>
          </a:xfrm>
          <a:prstGeom prst="rect">
            <a:avLst/>
          </a:prstGeom>
        </p:spPr>
        <p:txBody>
          <a:bodyPr wrap="none">
            <a:spAutoFit/>
          </a:bodyPr>
          <a:lstStyle/>
          <a:p>
            <a:r>
              <a:rPr lang="en-US" altLang="zh-TW" sz="1100" b="1" dirty="0">
                <a:highlight>
                  <a:srgbClr val="FFFF00"/>
                </a:highlight>
              </a:rPr>
              <a:t>Demo Tool</a:t>
            </a:r>
            <a:r>
              <a:rPr lang="zh-TW" altLang="en-US" sz="1100" b="1" dirty="0">
                <a:highlight>
                  <a:srgbClr val="FFFF00"/>
                </a:highlight>
              </a:rPr>
              <a:t> </a:t>
            </a:r>
            <a:r>
              <a:rPr lang="en-US" altLang="zh-TW" sz="1100" b="1" dirty="0">
                <a:highlight>
                  <a:srgbClr val="FFFF00"/>
                </a:highlight>
              </a:rPr>
              <a:t>:</a:t>
            </a:r>
            <a:r>
              <a:rPr lang="en-US" altLang="zh-TW" b="1" dirty="0">
                <a:highlight>
                  <a:srgbClr val="FFFF00"/>
                </a:highlight>
              </a:rPr>
              <a:t> </a:t>
            </a:r>
            <a:endParaRPr lang="zh-TW" altLang="en-US" b="1" dirty="0">
              <a:highlight>
                <a:srgbClr val="FFFF00"/>
              </a:highlight>
            </a:endParaRPr>
          </a:p>
        </p:txBody>
      </p:sp>
    </p:spTree>
    <p:extLst>
      <p:ext uri="{BB962C8B-B14F-4D97-AF65-F5344CB8AC3E}">
        <p14:creationId xmlns:p14="http://schemas.microsoft.com/office/powerpoint/2010/main" val="1098864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724FA1B-2E8F-47BE-BB06-E98A45B33928}"/>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2 </a:t>
            </a:r>
            <a:endParaRPr lang="zh-TW" altLang="en-US" dirty="0"/>
          </a:p>
        </p:txBody>
      </p:sp>
      <p:sp>
        <p:nvSpPr>
          <p:cNvPr id="3" name="投影片編號版面配置區 2">
            <a:extLst>
              <a:ext uri="{FF2B5EF4-FFF2-40B4-BE49-F238E27FC236}">
                <a16:creationId xmlns:a16="http://schemas.microsoft.com/office/drawing/2014/main" id="{E02E2633-BBE0-499E-A20A-A2E612A6FE20}"/>
              </a:ext>
            </a:extLst>
          </p:cNvPr>
          <p:cNvSpPr>
            <a:spLocks noGrp="1"/>
          </p:cNvSpPr>
          <p:nvPr>
            <p:ph type="sldNum" sz="quarter" idx="12"/>
          </p:nvPr>
        </p:nvSpPr>
        <p:spPr/>
        <p:txBody>
          <a:bodyPr/>
          <a:lstStyle/>
          <a:p>
            <a:pPr>
              <a:defRPr/>
            </a:pPr>
            <a:fld id="{74D1B379-E456-4785-B900-A6205A36BE13}" type="slidenum">
              <a:rPr lang="zh-TW" altLang="en-US" smtClean="0"/>
              <a:pPr>
                <a:defRPr/>
              </a:pPr>
              <a:t>16</a:t>
            </a:fld>
            <a:endParaRPr lang="zh-TW" altLang="en-US"/>
          </a:p>
        </p:txBody>
      </p:sp>
      <p:pic>
        <p:nvPicPr>
          <p:cNvPr id="4" name="圖片 3">
            <a:extLst>
              <a:ext uri="{FF2B5EF4-FFF2-40B4-BE49-F238E27FC236}">
                <a16:creationId xmlns:a16="http://schemas.microsoft.com/office/drawing/2014/main" id="{332D6C23-43D6-4340-BBF9-7EEA47E34CC1}"/>
              </a:ext>
            </a:extLst>
          </p:cNvPr>
          <p:cNvPicPr>
            <a:picLocks noChangeAspect="1"/>
          </p:cNvPicPr>
          <p:nvPr/>
        </p:nvPicPr>
        <p:blipFill>
          <a:blip r:embed="rId2"/>
          <a:stretch>
            <a:fillRect/>
          </a:stretch>
        </p:blipFill>
        <p:spPr>
          <a:xfrm>
            <a:off x="467544" y="1269569"/>
            <a:ext cx="6290652" cy="3452678"/>
          </a:xfrm>
          <a:prstGeom prst="rect">
            <a:avLst/>
          </a:prstGeom>
        </p:spPr>
      </p:pic>
      <p:sp>
        <p:nvSpPr>
          <p:cNvPr id="5" name="文字方塊 4">
            <a:extLst>
              <a:ext uri="{FF2B5EF4-FFF2-40B4-BE49-F238E27FC236}">
                <a16:creationId xmlns:a16="http://schemas.microsoft.com/office/drawing/2014/main" id="{80138D10-8820-414E-81FA-377DD5940B5D}"/>
              </a:ext>
            </a:extLst>
          </p:cNvPr>
          <p:cNvSpPr txBox="1"/>
          <p:nvPr/>
        </p:nvSpPr>
        <p:spPr>
          <a:xfrm>
            <a:off x="6228184" y="2067694"/>
            <a:ext cx="3024336" cy="276999"/>
          </a:xfrm>
          <a:prstGeom prst="rect">
            <a:avLst/>
          </a:prstGeom>
          <a:noFill/>
        </p:spPr>
        <p:txBody>
          <a:bodyPr wrap="square" rtlCol="0">
            <a:spAutoFit/>
          </a:bodyPr>
          <a:lstStyle/>
          <a:p>
            <a:pPr algn="just"/>
            <a:r>
              <a:rPr lang="en-US" altLang="zh-TW" sz="1200" b="1" dirty="0">
                <a:highlight>
                  <a:srgbClr val="FFFF00"/>
                </a:highlight>
                <a:latin typeface="+mn-lt"/>
              </a:rPr>
              <a:t>Power supply: </a:t>
            </a:r>
            <a:r>
              <a:rPr lang="en-US" altLang="zh-TW" sz="1200" dirty="0">
                <a:latin typeface="+mn-lt"/>
              </a:rPr>
              <a:t>Micro USB connect to </a:t>
            </a:r>
            <a:r>
              <a:rPr lang="en-US" altLang="zh-TW" sz="1200" dirty="0">
                <a:latin typeface="+mn-lt"/>
                <a:ea typeface="+mn-ea"/>
              </a:rPr>
              <a:t>PC/NB</a:t>
            </a:r>
            <a:endParaRPr lang="zh-TW" altLang="en-US" sz="1200" dirty="0">
              <a:latin typeface="+mn-lt"/>
              <a:ea typeface="+mn-ea"/>
            </a:endParaRPr>
          </a:p>
        </p:txBody>
      </p:sp>
      <p:sp>
        <p:nvSpPr>
          <p:cNvPr id="6" name="文字方塊 5">
            <a:extLst>
              <a:ext uri="{FF2B5EF4-FFF2-40B4-BE49-F238E27FC236}">
                <a16:creationId xmlns:a16="http://schemas.microsoft.com/office/drawing/2014/main" id="{FB46781F-42D9-4C5B-843C-18243CE8B7F3}"/>
              </a:ext>
            </a:extLst>
          </p:cNvPr>
          <p:cNvSpPr txBox="1"/>
          <p:nvPr/>
        </p:nvSpPr>
        <p:spPr>
          <a:xfrm>
            <a:off x="5376008" y="1863858"/>
            <a:ext cx="3024336" cy="276999"/>
          </a:xfrm>
          <a:prstGeom prst="rect">
            <a:avLst/>
          </a:prstGeom>
          <a:noFill/>
        </p:spPr>
        <p:txBody>
          <a:bodyPr wrap="square" rtlCol="0">
            <a:spAutoFit/>
          </a:bodyPr>
          <a:lstStyle/>
          <a:p>
            <a:pPr algn="just"/>
            <a:r>
              <a:rPr lang="en-US" altLang="zh-TW" sz="1200" b="1" dirty="0">
                <a:highlight>
                  <a:srgbClr val="FFFF00"/>
                </a:highlight>
                <a:latin typeface="+mn-lt"/>
              </a:rPr>
              <a:t>Button:</a:t>
            </a:r>
            <a:endParaRPr lang="zh-TW" altLang="en-US" sz="1200" dirty="0">
              <a:latin typeface="+mn-lt"/>
              <a:ea typeface="+mn-ea"/>
            </a:endParaRPr>
          </a:p>
        </p:txBody>
      </p:sp>
      <p:grpSp>
        <p:nvGrpSpPr>
          <p:cNvPr id="7" name="群組 6">
            <a:extLst>
              <a:ext uri="{FF2B5EF4-FFF2-40B4-BE49-F238E27FC236}">
                <a16:creationId xmlns:a16="http://schemas.microsoft.com/office/drawing/2014/main" id="{7338A1F0-EDC5-45DA-B904-AE44F1E6EFF4}"/>
              </a:ext>
            </a:extLst>
          </p:cNvPr>
          <p:cNvGrpSpPr/>
          <p:nvPr/>
        </p:nvGrpSpPr>
        <p:grpSpPr>
          <a:xfrm>
            <a:off x="5983287" y="1601201"/>
            <a:ext cx="216024" cy="480835"/>
            <a:chOff x="6120172" y="1549699"/>
            <a:chExt cx="216024" cy="480835"/>
          </a:xfrm>
        </p:grpSpPr>
        <p:sp>
          <p:nvSpPr>
            <p:cNvPr id="8" name="矩形 7">
              <a:extLst>
                <a:ext uri="{FF2B5EF4-FFF2-40B4-BE49-F238E27FC236}">
                  <a16:creationId xmlns:a16="http://schemas.microsoft.com/office/drawing/2014/main" id="{28BCA261-92A9-446B-9F06-E7FC681847B8}"/>
                </a:ext>
              </a:extLst>
            </p:cNvPr>
            <p:cNvSpPr/>
            <p:nvPr/>
          </p:nvSpPr>
          <p:spPr>
            <a:xfrm>
              <a:off x="6156176" y="1549699"/>
              <a:ext cx="144016" cy="276999"/>
            </a:xfrm>
            <a:prstGeom prst="rect">
              <a:avLst/>
            </a:prstGeom>
            <a:ln/>
          </p:spPr>
          <p:style>
            <a:lnRef idx="3">
              <a:schemeClr val="lt1"/>
            </a:lnRef>
            <a:fillRef idx="1">
              <a:schemeClr val="accent5"/>
            </a:fillRef>
            <a:effectRef idx="1">
              <a:schemeClr val="accent5"/>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9F18938F-B0E9-4546-B757-820DC257298B}"/>
                </a:ext>
              </a:extLst>
            </p:cNvPr>
            <p:cNvSpPr/>
            <p:nvPr/>
          </p:nvSpPr>
          <p:spPr>
            <a:xfrm>
              <a:off x="6120172" y="1826699"/>
              <a:ext cx="216024" cy="203835"/>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sp>
        <p:nvSpPr>
          <p:cNvPr id="10" name="文字方塊 9">
            <a:extLst>
              <a:ext uri="{FF2B5EF4-FFF2-40B4-BE49-F238E27FC236}">
                <a16:creationId xmlns:a16="http://schemas.microsoft.com/office/drawing/2014/main" id="{8AB6E80A-3789-4A9F-BD1C-D9B3148E1379}"/>
              </a:ext>
            </a:extLst>
          </p:cNvPr>
          <p:cNvSpPr txBox="1"/>
          <p:nvPr/>
        </p:nvSpPr>
        <p:spPr>
          <a:xfrm>
            <a:off x="6163307" y="1801610"/>
            <a:ext cx="2202594" cy="276999"/>
          </a:xfrm>
          <a:prstGeom prst="rect">
            <a:avLst/>
          </a:prstGeom>
          <a:noFill/>
        </p:spPr>
        <p:txBody>
          <a:bodyPr wrap="square" rtlCol="0">
            <a:spAutoFit/>
          </a:bodyPr>
          <a:lstStyle/>
          <a:p>
            <a:r>
              <a:rPr lang="en-US" altLang="zh-TW" sz="1200" dirty="0"/>
              <a:t>*push up – power on</a:t>
            </a:r>
            <a:endParaRPr lang="zh-TW" altLang="en-US" sz="1200" dirty="0"/>
          </a:p>
        </p:txBody>
      </p:sp>
      <p:sp>
        <p:nvSpPr>
          <p:cNvPr id="11" name="矩形 10">
            <a:extLst>
              <a:ext uri="{FF2B5EF4-FFF2-40B4-BE49-F238E27FC236}">
                <a16:creationId xmlns:a16="http://schemas.microsoft.com/office/drawing/2014/main" id="{78195565-1866-422B-BB54-E57051E4510A}"/>
              </a:ext>
            </a:extLst>
          </p:cNvPr>
          <p:cNvSpPr/>
          <p:nvPr/>
        </p:nvSpPr>
        <p:spPr>
          <a:xfrm>
            <a:off x="3059832" y="4720094"/>
            <a:ext cx="1720343" cy="261610"/>
          </a:xfrm>
          <a:prstGeom prst="rect">
            <a:avLst/>
          </a:prstGeom>
        </p:spPr>
        <p:txBody>
          <a:bodyPr wrap="none">
            <a:spAutoFit/>
          </a:bodyPr>
          <a:lstStyle/>
          <a:p>
            <a:r>
              <a:rPr lang="en-US" altLang="zh-TW" sz="1100" dirty="0">
                <a:highlight>
                  <a:srgbClr val="FFFF00"/>
                </a:highlight>
              </a:rPr>
              <a:t>VA8801</a:t>
            </a:r>
            <a:r>
              <a:rPr lang="zh-TW" altLang="en-US" sz="1100" dirty="0">
                <a:highlight>
                  <a:srgbClr val="FFFF00"/>
                </a:highlight>
              </a:rPr>
              <a:t> </a:t>
            </a:r>
            <a:r>
              <a:rPr lang="en-US" altLang="zh-TW" sz="1100" dirty="0">
                <a:highlight>
                  <a:srgbClr val="FFFF00"/>
                </a:highlight>
              </a:rPr>
              <a:t>Demo kit board </a:t>
            </a:r>
            <a:endParaRPr lang="zh-TW" altLang="en-US" sz="1100" dirty="0">
              <a:highlight>
                <a:srgbClr val="FFFF00"/>
              </a:highlight>
            </a:endParaRPr>
          </a:p>
        </p:txBody>
      </p:sp>
    </p:spTree>
    <p:extLst>
      <p:ext uri="{BB962C8B-B14F-4D97-AF65-F5344CB8AC3E}">
        <p14:creationId xmlns:p14="http://schemas.microsoft.com/office/powerpoint/2010/main" val="21186816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1B6E289-6FF2-4F61-ADDD-F6B5248601B3}"/>
              </a:ext>
            </a:extLst>
          </p:cNvPr>
          <p:cNvSpPr>
            <a:spLocks noGrp="1"/>
          </p:cNvSpPr>
          <p:nvPr>
            <p:ph type="title"/>
          </p:nvPr>
        </p:nvSpPr>
        <p:spPr/>
        <p:txBody>
          <a:bodyPr/>
          <a:lstStyle/>
          <a:p>
            <a:r>
              <a:rPr lang="en-US" altLang="zh-TW"/>
              <a:t>How to Bring Up DemoKit Board</a:t>
            </a:r>
            <a:r>
              <a:rPr lang="zh-TW" altLang="en-US"/>
              <a:t> </a:t>
            </a:r>
            <a:r>
              <a:rPr lang="en-US" altLang="zh-TW"/>
              <a:t>– 3</a:t>
            </a:r>
            <a:endParaRPr lang="zh-TW" altLang="en-US" dirty="0"/>
          </a:p>
        </p:txBody>
      </p:sp>
      <p:sp>
        <p:nvSpPr>
          <p:cNvPr id="3" name="投影片編號版面配置區 2">
            <a:extLst>
              <a:ext uri="{FF2B5EF4-FFF2-40B4-BE49-F238E27FC236}">
                <a16:creationId xmlns:a16="http://schemas.microsoft.com/office/drawing/2014/main" id="{38BCF3E7-7B5D-428D-8462-694AEC730746}"/>
              </a:ext>
            </a:extLst>
          </p:cNvPr>
          <p:cNvSpPr>
            <a:spLocks noGrp="1"/>
          </p:cNvSpPr>
          <p:nvPr>
            <p:ph type="sldNum" sz="quarter" idx="12"/>
          </p:nvPr>
        </p:nvSpPr>
        <p:spPr/>
        <p:txBody>
          <a:bodyPr/>
          <a:lstStyle/>
          <a:p>
            <a:pPr>
              <a:defRPr/>
            </a:pPr>
            <a:fld id="{74D1B379-E456-4785-B900-A6205A36BE13}" type="slidenum">
              <a:rPr lang="zh-TW" altLang="en-US" smtClean="0"/>
              <a:pPr>
                <a:defRPr/>
              </a:pPr>
              <a:t>17</a:t>
            </a:fld>
            <a:endParaRPr lang="zh-TW" altLang="en-US"/>
          </a:p>
        </p:txBody>
      </p:sp>
      <p:pic>
        <p:nvPicPr>
          <p:cNvPr id="4" name="內容版面配置區 6">
            <a:extLst>
              <a:ext uri="{FF2B5EF4-FFF2-40B4-BE49-F238E27FC236}">
                <a16:creationId xmlns:a16="http://schemas.microsoft.com/office/drawing/2014/main" id="{6C86A974-3E07-4D5C-85A8-1234512DDB4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5594" r="16550"/>
          <a:stretch/>
        </p:blipFill>
        <p:spPr bwMode="auto">
          <a:xfrm rot="16200000">
            <a:off x="1947587" y="1112689"/>
            <a:ext cx="3485069" cy="3852864"/>
          </a:xfrm>
          <a:prstGeom prst="rect">
            <a:avLst/>
          </a:prstGeom>
          <a:noFill/>
          <a:ln w="9525">
            <a:noFill/>
            <a:miter lim="800000"/>
            <a:headEnd/>
            <a:tailEnd/>
          </a:ln>
        </p:spPr>
      </p:pic>
      <p:sp>
        <p:nvSpPr>
          <p:cNvPr id="5" name="矩形 4">
            <a:extLst>
              <a:ext uri="{FF2B5EF4-FFF2-40B4-BE49-F238E27FC236}">
                <a16:creationId xmlns:a16="http://schemas.microsoft.com/office/drawing/2014/main" id="{7AE5BC9B-8A7D-47E0-BD50-0552FC96FF19}"/>
              </a:ext>
            </a:extLst>
          </p:cNvPr>
          <p:cNvSpPr/>
          <p:nvPr/>
        </p:nvSpPr>
        <p:spPr>
          <a:xfrm>
            <a:off x="4665411" y="1602464"/>
            <a:ext cx="216024" cy="215445"/>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6" name="圖片 5">
            <a:extLst>
              <a:ext uri="{FF2B5EF4-FFF2-40B4-BE49-F238E27FC236}">
                <a16:creationId xmlns:a16="http://schemas.microsoft.com/office/drawing/2014/main" id="{83D30ECA-2DCE-4527-946B-06C35F3115ED}"/>
              </a:ext>
            </a:extLst>
          </p:cNvPr>
          <p:cNvPicPr>
            <a:picLocks noChangeAspect="1"/>
          </p:cNvPicPr>
          <p:nvPr/>
        </p:nvPicPr>
        <p:blipFill>
          <a:blip r:embed="rId3"/>
          <a:stretch>
            <a:fillRect/>
          </a:stretch>
        </p:blipFill>
        <p:spPr>
          <a:xfrm>
            <a:off x="7037933" y="1040656"/>
            <a:ext cx="1152128" cy="1127872"/>
          </a:xfrm>
          <a:prstGeom prst="rect">
            <a:avLst/>
          </a:prstGeom>
        </p:spPr>
      </p:pic>
      <p:sp>
        <p:nvSpPr>
          <p:cNvPr id="7" name="文字方塊 6">
            <a:extLst>
              <a:ext uri="{FF2B5EF4-FFF2-40B4-BE49-F238E27FC236}">
                <a16:creationId xmlns:a16="http://schemas.microsoft.com/office/drawing/2014/main" id="{85291BB3-229D-4B48-8035-139BDD24B774}"/>
              </a:ext>
            </a:extLst>
          </p:cNvPr>
          <p:cNvSpPr txBox="1"/>
          <p:nvPr/>
        </p:nvSpPr>
        <p:spPr>
          <a:xfrm>
            <a:off x="4530885" y="1353270"/>
            <a:ext cx="522058" cy="230832"/>
          </a:xfrm>
          <a:prstGeom prst="rect">
            <a:avLst/>
          </a:prstGeom>
          <a:solidFill>
            <a:srgbClr val="FFFF00"/>
          </a:solidFill>
        </p:spPr>
        <p:txBody>
          <a:bodyPr wrap="square" rtlCol="0">
            <a:spAutoFit/>
          </a:bodyPr>
          <a:lstStyle/>
          <a:p>
            <a:r>
              <a:rPr lang="en-US" altLang="zh-TW" sz="900" dirty="0">
                <a:solidFill>
                  <a:srgbClr val="FF0000"/>
                </a:solidFill>
                <a:latin typeface="+mn-lt"/>
              </a:rPr>
              <a:t>UART1</a:t>
            </a:r>
            <a:endParaRPr lang="zh-TW" altLang="en-US" sz="900" dirty="0">
              <a:solidFill>
                <a:srgbClr val="FF0000"/>
              </a:solidFill>
              <a:latin typeface="+mn-lt"/>
            </a:endParaRPr>
          </a:p>
        </p:txBody>
      </p:sp>
      <p:sp>
        <p:nvSpPr>
          <p:cNvPr id="8" name="矩形 7">
            <a:extLst>
              <a:ext uri="{FF2B5EF4-FFF2-40B4-BE49-F238E27FC236}">
                <a16:creationId xmlns:a16="http://schemas.microsoft.com/office/drawing/2014/main" id="{E747E69A-6AE2-47E0-9423-E94B066E3293}"/>
              </a:ext>
            </a:extLst>
          </p:cNvPr>
          <p:cNvSpPr/>
          <p:nvPr/>
        </p:nvSpPr>
        <p:spPr>
          <a:xfrm>
            <a:off x="4665411" y="1974304"/>
            <a:ext cx="216024" cy="215444"/>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文字方塊 8">
            <a:extLst>
              <a:ext uri="{FF2B5EF4-FFF2-40B4-BE49-F238E27FC236}">
                <a16:creationId xmlns:a16="http://schemas.microsoft.com/office/drawing/2014/main" id="{15C0C0C9-FB48-4CF0-8337-F261F63389C6}"/>
              </a:ext>
            </a:extLst>
          </p:cNvPr>
          <p:cNvSpPr txBox="1"/>
          <p:nvPr/>
        </p:nvSpPr>
        <p:spPr>
          <a:xfrm>
            <a:off x="4530885" y="2265312"/>
            <a:ext cx="522058" cy="230832"/>
          </a:xfrm>
          <a:prstGeom prst="rect">
            <a:avLst/>
          </a:prstGeom>
          <a:solidFill>
            <a:srgbClr val="FFFF00"/>
          </a:solidFill>
        </p:spPr>
        <p:txBody>
          <a:bodyPr wrap="square" rtlCol="0">
            <a:spAutoFit/>
          </a:bodyPr>
          <a:lstStyle/>
          <a:p>
            <a:r>
              <a:rPr lang="en-US" altLang="zh-TW" sz="900" dirty="0">
                <a:solidFill>
                  <a:srgbClr val="FF0000"/>
                </a:solidFill>
                <a:latin typeface="+mn-lt"/>
              </a:rPr>
              <a:t>UART0</a:t>
            </a:r>
            <a:endParaRPr lang="zh-TW" altLang="en-US" sz="1200" dirty="0">
              <a:solidFill>
                <a:srgbClr val="FF0000"/>
              </a:solidFill>
              <a:latin typeface="+mn-lt"/>
            </a:endParaRPr>
          </a:p>
        </p:txBody>
      </p:sp>
      <p:sp>
        <p:nvSpPr>
          <p:cNvPr id="10" name="文字方塊 9">
            <a:extLst>
              <a:ext uri="{FF2B5EF4-FFF2-40B4-BE49-F238E27FC236}">
                <a16:creationId xmlns:a16="http://schemas.microsoft.com/office/drawing/2014/main" id="{64BE0BB6-356F-4B44-A972-55045FB2EBBA}"/>
              </a:ext>
            </a:extLst>
          </p:cNvPr>
          <p:cNvSpPr txBox="1"/>
          <p:nvPr/>
        </p:nvSpPr>
        <p:spPr>
          <a:xfrm>
            <a:off x="6415782" y="2594565"/>
            <a:ext cx="1898785" cy="215444"/>
          </a:xfrm>
          <a:prstGeom prst="rect">
            <a:avLst/>
          </a:prstGeom>
          <a:solidFill>
            <a:schemeClr val="bg1"/>
          </a:solidFill>
        </p:spPr>
        <p:txBody>
          <a:bodyPr wrap="square" rtlCol="0">
            <a:spAutoFit/>
          </a:bodyPr>
          <a:lstStyle/>
          <a:p>
            <a:endParaRPr lang="zh-TW" altLang="en-US" sz="800" dirty="0">
              <a:solidFill>
                <a:srgbClr val="FF0000"/>
              </a:solidFill>
            </a:endParaRPr>
          </a:p>
        </p:txBody>
      </p:sp>
      <p:sp>
        <p:nvSpPr>
          <p:cNvPr id="11" name="文字方塊 10">
            <a:extLst>
              <a:ext uri="{FF2B5EF4-FFF2-40B4-BE49-F238E27FC236}">
                <a16:creationId xmlns:a16="http://schemas.microsoft.com/office/drawing/2014/main" id="{8DDC13F3-6287-4BE4-AFF3-B54A548FCB67}"/>
              </a:ext>
            </a:extLst>
          </p:cNvPr>
          <p:cNvSpPr txBox="1"/>
          <p:nvPr/>
        </p:nvSpPr>
        <p:spPr>
          <a:xfrm>
            <a:off x="5934738" y="1049600"/>
            <a:ext cx="949101" cy="784830"/>
          </a:xfrm>
          <a:prstGeom prst="rect">
            <a:avLst/>
          </a:prstGeom>
          <a:solidFill>
            <a:srgbClr val="FFFF00"/>
          </a:solidFill>
          <a:ln>
            <a:solidFill>
              <a:srgbClr val="FF0000"/>
            </a:solidFill>
          </a:ln>
        </p:spPr>
        <p:txBody>
          <a:bodyPr wrap="square" rtlCol="0">
            <a:spAutoFit/>
          </a:bodyPr>
          <a:lstStyle/>
          <a:p>
            <a:r>
              <a:rPr lang="en-US" altLang="zh-TW" sz="900" dirty="0">
                <a:solidFill>
                  <a:srgbClr val="FF0000"/>
                </a:solidFill>
                <a:latin typeface="+mn-lt"/>
              </a:rPr>
              <a:t>Pin from top to bottom:</a:t>
            </a:r>
          </a:p>
          <a:p>
            <a:r>
              <a:rPr lang="en-US" altLang="zh-TW" sz="900" dirty="0">
                <a:solidFill>
                  <a:srgbClr val="FF0000"/>
                </a:solidFill>
                <a:latin typeface="+mn-lt"/>
              </a:rPr>
              <a:t>P1.UART_RX</a:t>
            </a:r>
          </a:p>
          <a:p>
            <a:r>
              <a:rPr lang="en-US" altLang="zh-TW" sz="900" dirty="0">
                <a:solidFill>
                  <a:srgbClr val="FF0000"/>
                </a:solidFill>
                <a:latin typeface="+mn-lt"/>
              </a:rPr>
              <a:t>P3.UART_TX</a:t>
            </a:r>
          </a:p>
          <a:p>
            <a:r>
              <a:rPr lang="en-US" altLang="zh-TW" sz="900" dirty="0">
                <a:solidFill>
                  <a:srgbClr val="FF0000"/>
                </a:solidFill>
                <a:latin typeface="+mn-lt"/>
              </a:rPr>
              <a:t>P5.UART_GND</a:t>
            </a:r>
            <a:endParaRPr lang="zh-TW" altLang="en-US" sz="900" dirty="0">
              <a:solidFill>
                <a:srgbClr val="FF0000"/>
              </a:solidFill>
              <a:latin typeface="+mn-lt"/>
            </a:endParaRPr>
          </a:p>
        </p:txBody>
      </p:sp>
      <p:cxnSp>
        <p:nvCxnSpPr>
          <p:cNvPr id="12" name="直線接點 11">
            <a:extLst>
              <a:ext uri="{FF2B5EF4-FFF2-40B4-BE49-F238E27FC236}">
                <a16:creationId xmlns:a16="http://schemas.microsoft.com/office/drawing/2014/main" id="{233C1EF4-574F-439D-B4F5-0569231FCF9F}"/>
              </a:ext>
            </a:extLst>
          </p:cNvPr>
          <p:cNvCxnSpPr>
            <a:cxnSpLocks/>
            <a:stCxn id="11" idx="1"/>
            <a:endCxn id="5" idx="3"/>
          </p:cNvCxnSpPr>
          <p:nvPr/>
        </p:nvCxnSpPr>
        <p:spPr>
          <a:xfrm flipH="1">
            <a:off x="4881435" y="1442015"/>
            <a:ext cx="1053303" cy="268172"/>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sp>
        <p:nvSpPr>
          <p:cNvPr id="13" name="文字方塊 12">
            <a:extLst>
              <a:ext uri="{FF2B5EF4-FFF2-40B4-BE49-F238E27FC236}">
                <a16:creationId xmlns:a16="http://schemas.microsoft.com/office/drawing/2014/main" id="{9A4BD409-8AEF-4CDA-8BDF-7BC7F8B94ABD}"/>
              </a:ext>
            </a:extLst>
          </p:cNvPr>
          <p:cNvSpPr txBox="1"/>
          <p:nvPr/>
        </p:nvSpPr>
        <p:spPr>
          <a:xfrm>
            <a:off x="6442360" y="2296124"/>
            <a:ext cx="1872207" cy="646331"/>
          </a:xfrm>
          <a:prstGeom prst="rect">
            <a:avLst/>
          </a:prstGeom>
          <a:solidFill>
            <a:srgbClr val="FFFF00"/>
          </a:solidFill>
          <a:ln>
            <a:solidFill>
              <a:srgbClr val="FF0000"/>
            </a:solidFill>
          </a:ln>
        </p:spPr>
        <p:txBody>
          <a:bodyPr wrap="square" rtlCol="0">
            <a:spAutoFit/>
          </a:bodyPr>
          <a:lstStyle/>
          <a:p>
            <a:r>
              <a:rPr lang="en-US" altLang="zh-TW" sz="900" dirty="0">
                <a:solidFill>
                  <a:srgbClr val="FF0000"/>
                </a:solidFill>
                <a:latin typeface="+mn-lt"/>
              </a:rPr>
              <a:t>FT232 connect to PC/NB</a:t>
            </a:r>
          </a:p>
          <a:p>
            <a:r>
              <a:rPr lang="en-US" altLang="zh-TW" sz="900" dirty="0">
                <a:solidFill>
                  <a:srgbClr val="FF0000"/>
                </a:solidFill>
                <a:latin typeface="+mn-lt"/>
              </a:rPr>
              <a:t>FT232_RX connect to</a:t>
            </a:r>
            <a:r>
              <a:rPr lang="zh-TW" altLang="en-US" sz="900" dirty="0">
                <a:solidFill>
                  <a:srgbClr val="FF0000"/>
                </a:solidFill>
                <a:latin typeface="+mn-lt"/>
              </a:rPr>
              <a:t> </a:t>
            </a:r>
            <a:r>
              <a:rPr lang="en-US" altLang="zh-TW" sz="900" dirty="0">
                <a:solidFill>
                  <a:srgbClr val="FF0000"/>
                </a:solidFill>
                <a:latin typeface="+mn-lt"/>
              </a:rPr>
              <a:t>UART_TX</a:t>
            </a:r>
          </a:p>
          <a:p>
            <a:r>
              <a:rPr lang="en-US" altLang="zh-TW" sz="900" dirty="0">
                <a:solidFill>
                  <a:srgbClr val="FF0000"/>
                </a:solidFill>
                <a:latin typeface="+mn-lt"/>
              </a:rPr>
              <a:t>FT232_TX connect to</a:t>
            </a:r>
            <a:r>
              <a:rPr lang="zh-TW" altLang="en-US" sz="900" dirty="0">
                <a:solidFill>
                  <a:srgbClr val="FF0000"/>
                </a:solidFill>
                <a:latin typeface="+mn-lt"/>
              </a:rPr>
              <a:t> </a:t>
            </a:r>
            <a:r>
              <a:rPr lang="en-US" altLang="zh-TW" sz="900" dirty="0">
                <a:solidFill>
                  <a:srgbClr val="FF0000"/>
                </a:solidFill>
                <a:latin typeface="+mn-lt"/>
              </a:rPr>
              <a:t>UART_RX</a:t>
            </a:r>
          </a:p>
          <a:p>
            <a:r>
              <a:rPr lang="en-US" altLang="zh-TW" sz="900" dirty="0">
                <a:solidFill>
                  <a:srgbClr val="FF0000"/>
                </a:solidFill>
                <a:latin typeface="+mn-lt"/>
              </a:rPr>
              <a:t>FT232_GND</a:t>
            </a:r>
            <a:r>
              <a:rPr lang="zh-TW" altLang="en-US" sz="900" dirty="0">
                <a:solidFill>
                  <a:srgbClr val="FF0000"/>
                </a:solidFill>
                <a:latin typeface="+mn-lt"/>
              </a:rPr>
              <a:t> </a:t>
            </a:r>
            <a:r>
              <a:rPr lang="en-US" altLang="zh-TW" sz="900" dirty="0">
                <a:solidFill>
                  <a:srgbClr val="FF0000"/>
                </a:solidFill>
                <a:latin typeface="+mn-lt"/>
              </a:rPr>
              <a:t>connect to UART_GND</a:t>
            </a:r>
            <a:endParaRPr lang="zh-TW" altLang="en-US" sz="900" dirty="0">
              <a:solidFill>
                <a:srgbClr val="FF0000"/>
              </a:solidFill>
              <a:latin typeface="+mn-lt"/>
            </a:endParaRPr>
          </a:p>
        </p:txBody>
      </p:sp>
      <p:sp>
        <p:nvSpPr>
          <p:cNvPr id="14" name="矩形 13">
            <a:extLst>
              <a:ext uri="{FF2B5EF4-FFF2-40B4-BE49-F238E27FC236}">
                <a16:creationId xmlns:a16="http://schemas.microsoft.com/office/drawing/2014/main" id="{02F9BBFF-0C45-4250-A493-E222FF90EB18}"/>
              </a:ext>
            </a:extLst>
          </p:cNvPr>
          <p:cNvSpPr/>
          <p:nvPr/>
        </p:nvSpPr>
        <p:spPr>
          <a:xfrm>
            <a:off x="6934991" y="1040882"/>
            <a:ext cx="1338801" cy="1184352"/>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F9C07EAB-36FC-4FFE-801F-6729066A726C}"/>
              </a:ext>
            </a:extLst>
          </p:cNvPr>
          <p:cNvSpPr/>
          <p:nvPr/>
        </p:nvSpPr>
        <p:spPr>
          <a:xfrm>
            <a:off x="5070896" y="1757486"/>
            <a:ext cx="545655" cy="432261"/>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cxnSp>
        <p:nvCxnSpPr>
          <p:cNvPr id="17" name="直線接點 16">
            <a:extLst>
              <a:ext uri="{FF2B5EF4-FFF2-40B4-BE49-F238E27FC236}">
                <a16:creationId xmlns:a16="http://schemas.microsoft.com/office/drawing/2014/main" id="{4EA74183-513E-4AE0-8173-F9F1D1E41102}"/>
              </a:ext>
            </a:extLst>
          </p:cNvPr>
          <p:cNvCxnSpPr>
            <a:cxnSpLocks/>
            <a:stCxn id="18" idx="1"/>
            <a:endCxn id="16" idx="2"/>
          </p:cNvCxnSpPr>
          <p:nvPr/>
        </p:nvCxnSpPr>
        <p:spPr>
          <a:xfrm flipH="1" flipV="1">
            <a:off x="5343724" y="2189747"/>
            <a:ext cx="1118989" cy="1306734"/>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sp>
        <p:nvSpPr>
          <p:cNvPr id="18" name="文字方塊 17">
            <a:extLst>
              <a:ext uri="{FF2B5EF4-FFF2-40B4-BE49-F238E27FC236}">
                <a16:creationId xmlns:a16="http://schemas.microsoft.com/office/drawing/2014/main" id="{40585EE5-8F29-4552-AEBE-B21CFFDFD12B}"/>
              </a:ext>
            </a:extLst>
          </p:cNvPr>
          <p:cNvSpPr txBox="1"/>
          <p:nvPr/>
        </p:nvSpPr>
        <p:spPr>
          <a:xfrm>
            <a:off x="6462713" y="3311815"/>
            <a:ext cx="1573255" cy="369332"/>
          </a:xfrm>
          <a:prstGeom prst="rect">
            <a:avLst/>
          </a:prstGeom>
          <a:solidFill>
            <a:srgbClr val="FFFF00"/>
          </a:solidFill>
          <a:ln>
            <a:solidFill>
              <a:srgbClr val="FF0000"/>
            </a:solidFill>
          </a:ln>
        </p:spPr>
        <p:txBody>
          <a:bodyPr wrap="square" rtlCol="0">
            <a:spAutoFit/>
          </a:bodyPr>
          <a:lstStyle/>
          <a:p>
            <a:r>
              <a:rPr lang="en-US" altLang="zh-TW" sz="900" dirty="0">
                <a:solidFill>
                  <a:srgbClr val="FF0000"/>
                </a:solidFill>
                <a:latin typeface="+mn-lt"/>
              </a:rPr>
              <a:t>Micro USB connect to PC/NB</a:t>
            </a:r>
          </a:p>
          <a:p>
            <a:r>
              <a:rPr lang="en-US" altLang="zh-TW" sz="900" dirty="0">
                <a:solidFill>
                  <a:srgbClr val="FF0000"/>
                </a:solidFill>
                <a:latin typeface="+mn-lt"/>
              </a:rPr>
              <a:t>Push button to power on</a:t>
            </a:r>
          </a:p>
        </p:txBody>
      </p:sp>
      <p:sp>
        <p:nvSpPr>
          <p:cNvPr id="19" name="矩形 18">
            <a:extLst>
              <a:ext uri="{FF2B5EF4-FFF2-40B4-BE49-F238E27FC236}">
                <a16:creationId xmlns:a16="http://schemas.microsoft.com/office/drawing/2014/main" id="{310D5AAE-5A1E-4EA8-AAE0-D5A86A612BEE}"/>
              </a:ext>
            </a:extLst>
          </p:cNvPr>
          <p:cNvSpPr/>
          <p:nvPr/>
        </p:nvSpPr>
        <p:spPr>
          <a:xfrm>
            <a:off x="3059832" y="4720094"/>
            <a:ext cx="1720343" cy="261610"/>
          </a:xfrm>
          <a:prstGeom prst="rect">
            <a:avLst/>
          </a:prstGeom>
        </p:spPr>
        <p:txBody>
          <a:bodyPr wrap="none">
            <a:spAutoFit/>
          </a:bodyPr>
          <a:lstStyle/>
          <a:p>
            <a:r>
              <a:rPr lang="en-US" altLang="zh-TW" sz="1100" dirty="0">
                <a:highlight>
                  <a:srgbClr val="FFFF00"/>
                </a:highlight>
              </a:rPr>
              <a:t>VA8801</a:t>
            </a:r>
            <a:r>
              <a:rPr lang="zh-TW" altLang="en-US" sz="1100" dirty="0">
                <a:highlight>
                  <a:srgbClr val="FFFF00"/>
                </a:highlight>
              </a:rPr>
              <a:t> </a:t>
            </a:r>
            <a:r>
              <a:rPr lang="en-US" altLang="zh-TW" sz="1100" dirty="0">
                <a:highlight>
                  <a:srgbClr val="FFFF00"/>
                </a:highlight>
              </a:rPr>
              <a:t>Demo kit board </a:t>
            </a:r>
            <a:endParaRPr lang="zh-TW" altLang="en-US" sz="1100" dirty="0">
              <a:highlight>
                <a:srgbClr val="FFFF00"/>
              </a:highlight>
            </a:endParaRPr>
          </a:p>
        </p:txBody>
      </p:sp>
    </p:spTree>
    <p:extLst>
      <p:ext uri="{BB962C8B-B14F-4D97-AF65-F5344CB8AC3E}">
        <p14:creationId xmlns:p14="http://schemas.microsoft.com/office/powerpoint/2010/main" val="24095896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001930-CE9F-44B7-A54A-4D1AEBF3A2F1}"/>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4</a:t>
            </a:r>
            <a:endParaRPr lang="zh-TW" altLang="en-US" dirty="0"/>
          </a:p>
        </p:txBody>
      </p:sp>
      <p:sp>
        <p:nvSpPr>
          <p:cNvPr id="3" name="投影片編號版面配置區 2">
            <a:extLst>
              <a:ext uri="{FF2B5EF4-FFF2-40B4-BE49-F238E27FC236}">
                <a16:creationId xmlns:a16="http://schemas.microsoft.com/office/drawing/2014/main" id="{6D426D75-21E4-4C28-BEF6-93AA2555A9D4}"/>
              </a:ext>
            </a:extLst>
          </p:cNvPr>
          <p:cNvSpPr>
            <a:spLocks noGrp="1"/>
          </p:cNvSpPr>
          <p:nvPr>
            <p:ph type="sldNum" sz="quarter" idx="12"/>
          </p:nvPr>
        </p:nvSpPr>
        <p:spPr/>
        <p:txBody>
          <a:bodyPr/>
          <a:lstStyle/>
          <a:p>
            <a:pPr>
              <a:defRPr/>
            </a:pPr>
            <a:fld id="{74D1B379-E456-4785-B900-A6205A36BE13}" type="slidenum">
              <a:rPr lang="zh-TW" altLang="en-US" smtClean="0"/>
              <a:pPr>
                <a:defRPr/>
              </a:pPr>
              <a:t>18</a:t>
            </a:fld>
            <a:endParaRPr lang="zh-TW" altLang="en-US"/>
          </a:p>
        </p:txBody>
      </p:sp>
      <p:pic>
        <p:nvPicPr>
          <p:cNvPr id="4" name="圖片 3">
            <a:extLst>
              <a:ext uri="{FF2B5EF4-FFF2-40B4-BE49-F238E27FC236}">
                <a16:creationId xmlns:a16="http://schemas.microsoft.com/office/drawing/2014/main" id="{9F4A6ACB-DCF3-4A47-9ED0-6A997DCDDDB4}"/>
              </a:ext>
            </a:extLst>
          </p:cNvPr>
          <p:cNvPicPr>
            <a:picLocks noChangeAspect="1"/>
          </p:cNvPicPr>
          <p:nvPr/>
        </p:nvPicPr>
        <p:blipFill>
          <a:blip r:embed="rId2"/>
          <a:stretch>
            <a:fillRect/>
          </a:stretch>
        </p:blipFill>
        <p:spPr>
          <a:xfrm>
            <a:off x="235075" y="1361857"/>
            <a:ext cx="2537227" cy="835522"/>
          </a:xfrm>
          <a:prstGeom prst="rect">
            <a:avLst/>
          </a:prstGeom>
        </p:spPr>
      </p:pic>
      <p:pic>
        <p:nvPicPr>
          <p:cNvPr id="5" name="圖片 4">
            <a:extLst>
              <a:ext uri="{FF2B5EF4-FFF2-40B4-BE49-F238E27FC236}">
                <a16:creationId xmlns:a16="http://schemas.microsoft.com/office/drawing/2014/main" id="{5F755FF9-5886-477D-AFC4-3ADC5FEFF8C5}"/>
              </a:ext>
            </a:extLst>
          </p:cNvPr>
          <p:cNvPicPr>
            <a:picLocks noChangeAspect="1"/>
          </p:cNvPicPr>
          <p:nvPr/>
        </p:nvPicPr>
        <p:blipFill rotWithShape="1">
          <a:blip r:embed="rId3"/>
          <a:srcRect r="47608"/>
          <a:stretch/>
        </p:blipFill>
        <p:spPr>
          <a:xfrm>
            <a:off x="3275855" y="1154221"/>
            <a:ext cx="2880321" cy="3793793"/>
          </a:xfrm>
          <a:prstGeom prst="rect">
            <a:avLst/>
          </a:prstGeom>
        </p:spPr>
      </p:pic>
      <p:sp>
        <p:nvSpPr>
          <p:cNvPr id="6" name="矩形 5">
            <a:extLst>
              <a:ext uri="{FF2B5EF4-FFF2-40B4-BE49-F238E27FC236}">
                <a16:creationId xmlns:a16="http://schemas.microsoft.com/office/drawing/2014/main" id="{25516CAF-4562-46DD-B486-BEB18265B650}"/>
              </a:ext>
            </a:extLst>
          </p:cNvPr>
          <p:cNvSpPr/>
          <p:nvPr/>
        </p:nvSpPr>
        <p:spPr>
          <a:xfrm>
            <a:off x="3275855" y="1275606"/>
            <a:ext cx="360040" cy="15840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F13688DE-4574-460C-B3FB-41775336AB45}"/>
              </a:ext>
            </a:extLst>
          </p:cNvPr>
          <p:cNvSpPr/>
          <p:nvPr/>
        </p:nvSpPr>
        <p:spPr>
          <a:xfrm>
            <a:off x="4085895" y="1433769"/>
            <a:ext cx="486105"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628FF6BD-5FFF-4A23-B4E6-4A9D22CFD291}"/>
              </a:ext>
            </a:extLst>
          </p:cNvPr>
          <p:cNvSpPr/>
          <p:nvPr/>
        </p:nvSpPr>
        <p:spPr>
          <a:xfrm>
            <a:off x="3526780" y="1433769"/>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D622920F-8C38-4ED0-991A-BC2BE9898BB3}"/>
              </a:ext>
            </a:extLst>
          </p:cNvPr>
          <p:cNvSpPr/>
          <p:nvPr/>
        </p:nvSpPr>
        <p:spPr>
          <a:xfrm>
            <a:off x="4283968" y="3579862"/>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文字方塊 9">
            <a:extLst>
              <a:ext uri="{FF2B5EF4-FFF2-40B4-BE49-F238E27FC236}">
                <a16:creationId xmlns:a16="http://schemas.microsoft.com/office/drawing/2014/main" id="{9E201233-0C48-45AC-A574-C2D07BF65CB9}"/>
              </a:ext>
            </a:extLst>
          </p:cNvPr>
          <p:cNvSpPr txBox="1"/>
          <p:nvPr/>
        </p:nvSpPr>
        <p:spPr>
          <a:xfrm>
            <a:off x="185184" y="2411331"/>
            <a:ext cx="3090671" cy="1200329"/>
          </a:xfrm>
          <a:prstGeom prst="rect">
            <a:avLst/>
          </a:prstGeom>
          <a:noFill/>
        </p:spPr>
        <p:txBody>
          <a:bodyPr wrap="square" rtlCol="0">
            <a:spAutoFit/>
          </a:bodyPr>
          <a:lstStyle/>
          <a:p>
            <a:pPr algn="just"/>
            <a:r>
              <a:rPr lang="en-US" altLang="zh-TW" sz="1200" b="1" dirty="0">
                <a:latin typeface="+mn-lt"/>
              </a:rPr>
              <a:t>Step</a:t>
            </a:r>
            <a:r>
              <a:rPr lang="zh-TW" altLang="en-US" sz="1200" b="1" dirty="0">
                <a:latin typeface="+mn-lt"/>
              </a:rPr>
              <a:t> </a:t>
            </a:r>
            <a:r>
              <a:rPr lang="en-US" altLang="zh-TW" sz="1200" b="1" dirty="0">
                <a:latin typeface="+mn-lt"/>
              </a:rPr>
              <a:t>1. </a:t>
            </a:r>
            <a:r>
              <a:rPr lang="en-US" altLang="zh-TW" sz="1200" dirty="0">
                <a:latin typeface="+mn-lt"/>
              </a:rPr>
              <a:t>Click on </a:t>
            </a:r>
            <a:r>
              <a:rPr lang="en-US" altLang="zh-TW" sz="1200" b="1" dirty="0">
                <a:latin typeface="+mn-lt"/>
              </a:rPr>
              <a:t>"Search" </a:t>
            </a:r>
          </a:p>
          <a:p>
            <a:pPr algn="just"/>
            <a:r>
              <a:rPr lang="en-US" altLang="zh-TW" sz="1200" b="1" dirty="0">
                <a:latin typeface="+mn-lt"/>
              </a:rPr>
              <a:t>Step</a:t>
            </a:r>
            <a:r>
              <a:rPr lang="zh-TW" altLang="en-US" sz="1200" b="1" dirty="0">
                <a:latin typeface="+mn-lt"/>
              </a:rPr>
              <a:t> </a:t>
            </a:r>
            <a:r>
              <a:rPr lang="en-US" altLang="zh-TW" sz="1200" b="1" dirty="0">
                <a:latin typeface="+mn-lt"/>
              </a:rPr>
              <a:t>2. </a:t>
            </a:r>
            <a:r>
              <a:rPr lang="en-US" altLang="zh-TW" sz="1200" dirty="0">
                <a:latin typeface="+mn-lt"/>
              </a:rPr>
              <a:t>Choose the COM port; you can check in Device Manager under </a:t>
            </a:r>
            <a:r>
              <a:rPr lang="en-US" altLang="zh-TW" sz="1200" b="1" dirty="0">
                <a:latin typeface="+mn-lt"/>
              </a:rPr>
              <a:t>"Ports (COM &amp; LPT)" </a:t>
            </a:r>
            <a:r>
              <a:rPr lang="en-US" altLang="zh-TW" sz="1200" dirty="0">
                <a:latin typeface="+mn-lt"/>
              </a:rPr>
              <a:t>to find the COM port associated with a USB serial device </a:t>
            </a:r>
          </a:p>
          <a:p>
            <a:pPr algn="just"/>
            <a:r>
              <a:rPr lang="en-US" altLang="zh-TW" sz="1200" b="1" dirty="0">
                <a:latin typeface="+mn-lt"/>
              </a:rPr>
              <a:t>Step</a:t>
            </a:r>
            <a:r>
              <a:rPr lang="zh-TW" altLang="en-US" sz="1200" b="1" dirty="0">
                <a:latin typeface="+mn-lt"/>
              </a:rPr>
              <a:t> </a:t>
            </a:r>
            <a:r>
              <a:rPr lang="en-US" altLang="zh-TW" sz="1200" b="1" dirty="0">
                <a:latin typeface="+mn-lt"/>
              </a:rPr>
              <a:t>3. </a:t>
            </a:r>
            <a:r>
              <a:rPr lang="en-US" altLang="zh-TW" sz="1200" dirty="0">
                <a:latin typeface="+mn-lt"/>
              </a:rPr>
              <a:t>Switch to the </a:t>
            </a:r>
            <a:r>
              <a:rPr lang="en-US" altLang="zh-TW" sz="1200" b="1" dirty="0">
                <a:latin typeface="+mn-lt"/>
              </a:rPr>
              <a:t>"Image" </a:t>
            </a:r>
            <a:r>
              <a:rPr lang="en-US" altLang="zh-TW" sz="1200" dirty="0">
                <a:latin typeface="+mn-lt"/>
              </a:rPr>
              <a:t>page</a:t>
            </a:r>
          </a:p>
        </p:txBody>
      </p:sp>
      <p:sp>
        <p:nvSpPr>
          <p:cNvPr id="11" name="矩形 10">
            <a:extLst>
              <a:ext uri="{FF2B5EF4-FFF2-40B4-BE49-F238E27FC236}">
                <a16:creationId xmlns:a16="http://schemas.microsoft.com/office/drawing/2014/main" id="{C28C99CC-7457-46AB-8C63-2271A54B418A}"/>
              </a:ext>
            </a:extLst>
          </p:cNvPr>
          <p:cNvSpPr/>
          <p:nvPr/>
        </p:nvSpPr>
        <p:spPr>
          <a:xfrm>
            <a:off x="4175854" y="1606747"/>
            <a:ext cx="180122"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04C467FB-86AD-40C9-8B5E-22907DAB051E}"/>
              </a:ext>
            </a:extLst>
          </p:cNvPr>
          <p:cNvSpPr/>
          <p:nvPr/>
        </p:nvSpPr>
        <p:spPr>
          <a:xfrm>
            <a:off x="370490" y="1613981"/>
            <a:ext cx="2041270" cy="16563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箭號: 向右 12">
            <a:extLst>
              <a:ext uri="{FF2B5EF4-FFF2-40B4-BE49-F238E27FC236}">
                <a16:creationId xmlns:a16="http://schemas.microsoft.com/office/drawing/2014/main" id="{097D461B-9E1E-4658-BFC9-EE42FC8283B6}"/>
              </a:ext>
            </a:extLst>
          </p:cNvPr>
          <p:cNvSpPr/>
          <p:nvPr/>
        </p:nvSpPr>
        <p:spPr>
          <a:xfrm>
            <a:off x="2483768" y="1679258"/>
            <a:ext cx="745124" cy="432016"/>
          </a:xfrm>
          <a:prstGeom prst="rightArrow">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4" name="文字方塊 13">
            <a:extLst>
              <a:ext uri="{FF2B5EF4-FFF2-40B4-BE49-F238E27FC236}">
                <a16:creationId xmlns:a16="http://schemas.microsoft.com/office/drawing/2014/main" id="{C974EF93-7377-433D-96EA-828485BD378D}"/>
              </a:ext>
            </a:extLst>
          </p:cNvPr>
          <p:cNvSpPr txBox="1"/>
          <p:nvPr/>
        </p:nvSpPr>
        <p:spPr>
          <a:xfrm>
            <a:off x="3011152" y="121259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1.</a:t>
            </a:r>
            <a:endParaRPr lang="zh-TW" altLang="en-US" sz="1200" b="1" dirty="0">
              <a:solidFill>
                <a:srgbClr val="FF0000"/>
              </a:solidFill>
              <a:highlight>
                <a:srgbClr val="FFFF00"/>
              </a:highlight>
              <a:latin typeface="+mn-ea"/>
              <a:ea typeface="+mn-ea"/>
            </a:endParaRPr>
          </a:p>
        </p:txBody>
      </p:sp>
      <p:sp>
        <p:nvSpPr>
          <p:cNvPr id="15" name="文字方塊 14">
            <a:extLst>
              <a:ext uri="{FF2B5EF4-FFF2-40B4-BE49-F238E27FC236}">
                <a16:creationId xmlns:a16="http://schemas.microsoft.com/office/drawing/2014/main" id="{26F52163-5EA0-44C3-9300-DD1222BD979D}"/>
              </a:ext>
            </a:extLst>
          </p:cNvPr>
          <p:cNvSpPr txBox="1"/>
          <p:nvPr/>
        </p:nvSpPr>
        <p:spPr>
          <a:xfrm>
            <a:off x="4169372" y="118019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16" name="文字方塊 15">
            <a:extLst>
              <a:ext uri="{FF2B5EF4-FFF2-40B4-BE49-F238E27FC236}">
                <a16:creationId xmlns:a16="http://schemas.microsoft.com/office/drawing/2014/main" id="{75DE70EA-0E53-42E9-A035-DC3A4B1CDA7B}"/>
              </a:ext>
            </a:extLst>
          </p:cNvPr>
          <p:cNvSpPr txBox="1"/>
          <p:nvPr/>
        </p:nvSpPr>
        <p:spPr>
          <a:xfrm>
            <a:off x="3933808" y="15546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3.</a:t>
            </a:r>
            <a:endParaRPr lang="zh-TW" altLang="en-US" sz="1200" b="1" dirty="0">
              <a:solidFill>
                <a:srgbClr val="FF0000"/>
              </a:solidFill>
              <a:highlight>
                <a:srgbClr val="FFFF00"/>
              </a:highlight>
              <a:latin typeface="+mn-ea"/>
              <a:ea typeface="+mn-ea"/>
            </a:endParaRPr>
          </a:p>
        </p:txBody>
      </p:sp>
      <p:sp>
        <p:nvSpPr>
          <p:cNvPr id="17" name="文字方塊 16">
            <a:extLst>
              <a:ext uri="{FF2B5EF4-FFF2-40B4-BE49-F238E27FC236}">
                <a16:creationId xmlns:a16="http://schemas.microsoft.com/office/drawing/2014/main" id="{32142C24-A02A-4CAD-AB1A-2862AB45E6F1}"/>
              </a:ext>
            </a:extLst>
          </p:cNvPr>
          <p:cNvSpPr txBox="1"/>
          <p:nvPr/>
        </p:nvSpPr>
        <p:spPr>
          <a:xfrm>
            <a:off x="3290026" y="14161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4.</a:t>
            </a:r>
            <a:endParaRPr lang="zh-TW" altLang="en-US" sz="1200" b="1" dirty="0">
              <a:solidFill>
                <a:srgbClr val="FF0000"/>
              </a:solidFill>
              <a:highlight>
                <a:srgbClr val="FFFF00"/>
              </a:highlight>
              <a:latin typeface="+mn-ea"/>
              <a:ea typeface="+mn-ea"/>
            </a:endParaRPr>
          </a:p>
        </p:txBody>
      </p:sp>
      <p:sp>
        <p:nvSpPr>
          <p:cNvPr id="18" name="文字方塊 17">
            <a:extLst>
              <a:ext uri="{FF2B5EF4-FFF2-40B4-BE49-F238E27FC236}">
                <a16:creationId xmlns:a16="http://schemas.microsoft.com/office/drawing/2014/main" id="{8A945881-9F13-4285-97D3-536106FEC220}"/>
              </a:ext>
            </a:extLst>
          </p:cNvPr>
          <p:cNvSpPr txBox="1"/>
          <p:nvPr/>
        </p:nvSpPr>
        <p:spPr>
          <a:xfrm>
            <a:off x="3290026" y="1895266"/>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5.</a:t>
            </a:r>
            <a:endParaRPr lang="zh-TW" altLang="en-US" sz="1200" b="1" dirty="0">
              <a:solidFill>
                <a:srgbClr val="FF0000"/>
              </a:solidFill>
              <a:highlight>
                <a:srgbClr val="FFFF00"/>
              </a:highlight>
              <a:latin typeface="+mn-ea"/>
              <a:ea typeface="+mn-ea"/>
            </a:endParaRPr>
          </a:p>
        </p:txBody>
      </p:sp>
      <p:sp>
        <p:nvSpPr>
          <p:cNvPr id="19" name="文字方塊 18">
            <a:extLst>
              <a:ext uri="{FF2B5EF4-FFF2-40B4-BE49-F238E27FC236}">
                <a16:creationId xmlns:a16="http://schemas.microsoft.com/office/drawing/2014/main" id="{011EA0F6-76F7-44D5-BAAC-BA1E9ED44D4C}"/>
              </a:ext>
            </a:extLst>
          </p:cNvPr>
          <p:cNvSpPr txBox="1"/>
          <p:nvPr/>
        </p:nvSpPr>
        <p:spPr>
          <a:xfrm>
            <a:off x="967220" y="1318689"/>
            <a:ext cx="847809" cy="276999"/>
          </a:xfrm>
          <a:prstGeom prst="rect">
            <a:avLst/>
          </a:prstGeom>
          <a:noFill/>
        </p:spPr>
        <p:txBody>
          <a:bodyPr wrap="square" rtlCol="0">
            <a:spAutoFit/>
          </a:bodyPr>
          <a:lstStyle/>
          <a:p>
            <a:pPr algn="just"/>
            <a:r>
              <a:rPr lang="en-US" altLang="zh-TW" sz="1200" b="1" dirty="0">
                <a:highlight>
                  <a:srgbClr val="FFFF00"/>
                </a:highlight>
                <a:latin typeface="+mn-ea"/>
                <a:ea typeface="+mn-ea"/>
              </a:rPr>
              <a:t>Demo Tool</a:t>
            </a:r>
            <a:endParaRPr lang="zh-TW" altLang="en-US" sz="1200" b="1" dirty="0">
              <a:highlight>
                <a:srgbClr val="FFFF00"/>
              </a:highlight>
              <a:latin typeface="+mn-ea"/>
              <a:ea typeface="+mn-ea"/>
            </a:endParaRPr>
          </a:p>
        </p:txBody>
      </p:sp>
      <p:pic>
        <p:nvPicPr>
          <p:cNvPr id="20" name="圖片 19">
            <a:extLst>
              <a:ext uri="{FF2B5EF4-FFF2-40B4-BE49-F238E27FC236}">
                <a16:creationId xmlns:a16="http://schemas.microsoft.com/office/drawing/2014/main" id="{9CC89AD9-C2B7-42CF-8008-EFB3C83AB0F6}"/>
              </a:ext>
            </a:extLst>
          </p:cNvPr>
          <p:cNvPicPr>
            <a:picLocks noChangeAspect="1"/>
          </p:cNvPicPr>
          <p:nvPr/>
        </p:nvPicPr>
        <p:blipFill rotWithShape="1">
          <a:blip r:embed="rId4"/>
          <a:srcRect l="24959" r="22529" b="16739"/>
          <a:stretch/>
        </p:blipFill>
        <p:spPr>
          <a:xfrm>
            <a:off x="6519581" y="1154221"/>
            <a:ext cx="1773967" cy="2572252"/>
          </a:xfrm>
          <a:prstGeom prst="rect">
            <a:avLst/>
          </a:prstGeom>
        </p:spPr>
      </p:pic>
      <p:sp>
        <p:nvSpPr>
          <p:cNvPr id="21" name="矩形 20">
            <a:extLst>
              <a:ext uri="{FF2B5EF4-FFF2-40B4-BE49-F238E27FC236}">
                <a16:creationId xmlns:a16="http://schemas.microsoft.com/office/drawing/2014/main" id="{71F2E8AF-08EC-4B1E-BFD6-057CCEE24446}"/>
              </a:ext>
            </a:extLst>
          </p:cNvPr>
          <p:cNvSpPr/>
          <p:nvPr/>
        </p:nvSpPr>
        <p:spPr>
          <a:xfrm>
            <a:off x="6876257" y="3363838"/>
            <a:ext cx="1008112" cy="144016"/>
          </a:xfrm>
          <a:prstGeom prst="rect">
            <a:avLst/>
          </a:prstGeom>
          <a:noFill/>
          <a:ln w="19050" cap="flat" cmpd="sng" algn="ctr">
            <a:solidFill>
              <a:srgbClr val="F00A0A"/>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2" name="文字方塊 21">
            <a:extLst>
              <a:ext uri="{FF2B5EF4-FFF2-40B4-BE49-F238E27FC236}">
                <a16:creationId xmlns:a16="http://schemas.microsoft.com/office/drawing/2014/main" id="{ECBCD3A6-5E13-4C61-8DE6-559327E4B976}"/>
              </a:ext>
            </a:extLst>
          </p:cNvPr>
          <p:cNvSpPr txBox="1"/>
          <p:nvPr/>
        </p:nvSpPr>
        <p:spPr>
          <a:xfrm>
            <a:off x="6588224" y="325986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23" name="矩形 22">
            <a:extLst>
              <a:ext uri="{FF2B5EF4-FFF2-40B4-BE49-F238E27FC236}">
                <a16:creationId xmlns:a16="http://schemas.microsoft.com/office/drawing/2014/main" id="{4D1B4E4C-CF67-44CF-A675-F81A277CCE1A}"/>
              </a:ext>
            </a:extLst>
          </p:cNvPr>
          <p:cNvSpPr/>
          <p:nvPr/>
        </p:nvSpPr>
        <p:spPr>
          <a:xfrm>
            <a:off x="3526780" y="1925221"/>
            <a:ext cx="2344554" cy="27215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4" name="文字方塊 23">
            <a:extLst>
              <a:ext uri="{FF2B5EF4-FFF2-40B4-BE49-F238E27FC236}">
                <a16:creationId xmlns:a16="http://schemas.microsoft.com/office/drawing/2014/main" id="{3A1C69D5-84DC-4A0B-945E-6A27F4D0D21A}"/>
              </a:ext>
            </a:extLst>
          </p:cNvPr>
          <p:cNvSpPr txBox="1"/>
          <p:nvPr/>
        </p:nvSpPr>
        <p:spPr>
          <a:xfrm>
            <a:off x="3999838" y="3507854"/>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6.</a:t>
            </a:r>
            <a:endParaRPr lang="zh-TW" altLang="en-US" sz="1200" b="1" dirty="0">
              <a:solidFill>
                <a:srgbClr val="FF0000"/>
              </a:solidFill>
              <a:highlight>
                <a:srgbClr val="FFFF00"/>
              </a:highlight>
              <a:latin typeface="+mn-ea"/>
              <a:ea typeface="+mn-ea"/>
            </a:endParaRPr>
          </a:p>
        </p:txBody>
      </p:sp>
      <p:sp>
        <p:nvSpPr>
          <p:cNvPr id="25" name="矩形 24">
            <a:extLst>
              <a:ext uri="{FF2B5EF4-FFF2-40B4-BE49-F238E27FC236}">
                <a16:creationId xmlns:a16="http://schemas.microsoft.com/office/drawing/2014/main" id="{221C21B1-C3A6-470C-A806-9675F3B5A7CB}"/>
              </a:ext>
            </a:extLst>
          </p:cNvPr>
          <p:cNvSpPr/>
          <p:nvPr/>
        </p:nvSpPr>
        <p:spPr>
          <a:xfrm>
            <a:off x="161702" y="3610122"/>
            <a:ext cx="3090672" cy="900246"/>
          </a:xfrm>
          <a:prstGeom prst="rect">
            <a:avLst/>
          </a:prstGeom>
        </p:spPr>
        <p:txBody>
          <a:bodyPr wrap="square">
            <a:spAutoFit/>
          </a:bodyPr>
          <a:lstStyle/>
          <a:p>
            <a:pPr algn="just"/>
            <a:r>
              <a:rPr lang="zh-TW" altLang="en-US" sz="1050" dirty="0">
                <a:solidFill>
                  <a:srgbClr val="FF0000"/>
                </a:solidFill>
                <a:latin typeface="+mn-lt"/>
              </a:rPr>
              <a:t>*</a:t>
            </a:r>
            <a:r>
              <a:rPr lang="en-US" altLang="zh-TW" sz="1050" dirty="0">
                <a:solidFill>
                  <a:srgbClr val="0D0D0D"/>
                </a:solidFill>
                <a:latin typeface="+mn-lt"/>
              </a:rPr>
              <a:t>The first time you use it, after VA8801 is powered on, you need to install the </a:t>
            </a:r>
            <a:r>
              <a:rPr lang="en-US" altLang="zh-TW" sz="1050" dirty="0" err="1">
                <a:solidFill>
                  <a:srgbClr val="0D0D0D"/>
                </a:solidFill>
                <a:latin typeface="+mn-lt"/>
              </a:rPr>
              <a:t>WinUSB</a:t>
            </a:r>
            <a:r>
              <a:rPr lang="en-US" altLang="zh-TW" sz="1050" dirty="0">
                <a:solidFill>
                  <a:srgbClr val="0D0D0D"/>
                </a:solidFill>
                <a:latin typeface="+mn-lt"/>
              </a:rPr>
              <a:t> Driver.</a:t>
            </a:r>
            <a:r>
              <a:rPr lang="zh-TW" altLang="en-US" sz="1050" dirty="0">
                <a:solidFill>
                  <a:srgbClr val="0D0D0D"/>
                </a:solidFill>
                <a:latin typeface="+mn-lt"/>
              </a:rPr>
              <a:t> </a:t>
            </a:r>
            <a:endParaRPr lang="en-US" altLang="zh-TW" sz="1050" dirty="0">
              <a:solidFill>
                <a:srgbClr val="0D0D0D"/>
              </a:solidFill>
              <a:latin typeface="+mn-lt"/>
            </a:endParaRPr>
          </a:p>
          <a:p>
            <a:r>
              <a:rPr lang="en-US" altLang="zh-TW" sz="1050" dirty="0">
                <a:solidFill>
                  <a:srgbClr val="0D0D0D"/>
                </a:solidFill>
                <a:latin typeface="+mn-lt"/>
              </a:rPr>
              <a:t>(SDK root path\VA8801_BSPSDK_v3.000.000\Driver\WinUSB_Driver.7z)</a:t>
            </a:r>
            <a:endParaRPr lang="zh-TW" altLang="en-US" sz="1050" dirty="0">
              <a:latin typeface="+mn-lt"/>
            </a:endParaRPr>
          </a:p>
        </p:txBody>
      </p:sp>
    </p:spTree>
    <p:extLst>
      <p:ext uri="{BB962C8B-B14F-4D97-AF65-F5344CB8AC3E}">
        <p14:creationId xmlns:p14="http://schemas.microsoft.com/office/powerpoint/2010/main" val="22605715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001930-CE9F-44B7-A54A-4D1AEBF3A2F1}"/>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5</a:t>
            </a:r>
            <a:endParaRPr lang="zh-TW" altLang="en-US" dirty="0"/>
          </a:p>
        </p:txBody>
      </p:sp>
      <p:sp>
        <p:nvSpPr>
          <p:cNvPr id="3" name="投影片編號版面配置區 2">
            <a:extLst>
              <a:ext uri="{FF2B5EF4-FFF2-40B4-BE49-F238E27FC236}">
                <a16:creationId xmlns:a16="http://schemas.microsoft.com/office/drawing/2014/main" id="{5A497B2E-D43D-4D95-A78B-5C7BF824E2CD}"/>
              </a:ext>
            </a:extLst>
          </p:cNvPr>
          <p:cNvSpPr>
            <a:spLocks noGrp="1"/>
          </p:cNvSpPr>
          <p:nvPr>
            <p:ph type="sldNum" sz="quarter" idx="12"/>
          </p:nvPr>
        </p:nvSpPr>
        <p:spPr/>
        <p:txBody>
          <a:bodyPr/>
          <a:lstStyle/>
          <a:p>
            <a:pPr>
              <a:defRPr/>
            </a:pPr>
            <a:fld id="{74D1B379-E456-4785-B900-A6205A36BE13}" type="slidenum">
              <a:rPr lang="zh-TW" altLang="en-US" smtClean="0"/>
              <a:pPr>
                <a:defRPr/>
              </a:pPr>
              <a:t>19</a:t>
            </a:fld>
            <a:endParaRPr lang="zh-TW" altLang="en-US"/>
          </a:p>
        </p:txBody>
      </p:sp>
      <p:pic>
        <p:nvPicPr>
          <p:cNvPr id="4" name="圖片 3">
            <a:extLst>
              <a:ext uri="{FF2B5EF4-FFF2-40B4-BE49-F238E27FC236}">
                <a16:creationId xmlns:a16="http://schemas.microsoft.com/office/drawing/2014/main" id="{9F4A6ACB-DCF3-4A47-9ED0-6A997DCDDDB4}"/>
              </a:ext>
            </a:extLst>
          </p:cNvPr>
          <p:cNvPicPr>
            <a:picLocks noChangeAspect="1"/>
          </p:cNvPicPr>
          <p:nvPr/>
        </p:nvPicPr>
        <p:blipFill>
          <a:blip r:embed="rId2"/>
          <a:stretch>
            <a:fillRect/>
          </a:stretch>
        </p:blipFill>
        <p:spPr>
          <a:xfrm>
            <a:off x="1531219" y="1361857"/>
            <a:ext cx="2537227" cy="835522"/>
          </a:xfrm>
          <a:prstGeom prst="rect">
            <a:avLst/>
          </a:prstGeom>
        </p:spPr>
      </p:pic>
      <p:pic>
        <p:nvPicPr>
          <p:cNvPr id="5" name="圖片 4">
            <a:extLst>
              <a:ext uri="{FF2B5EF4-FFF2-40B4-BE49-F238E27FC236}">
                <a16:creationId xmlns:a16="http://schemas.microsoft.com/office/drawing/2014/main" id="{5F755FF9-5886-477D-AFC4-3ADC5FEFF8C5}"/>
              </a:ext>
            </a:extLst>
          </p:cNvPr>
          <p:cNvPicPr>
            <a:picLocks noChangeAspect="1"/>
          </p:cNvPicPr>
          <p:nvPr/>
        </p:nvPicPr>
        <p:blipFill rotWithShape="1">
          <a:blip r:embed="rId3"/>
          <a:srcRect r="47608"/>
          <a:stretch/>
        </p:blipFill>
        <p:spPr>
          <a:xfrm>
            <a:off x="4571999" y="1154221"/>
            <a:ext cx="2880321" cy="3793793"/>
          </a:xfrm>
          <a:prstGeom prst="rect">
            <a:avLst/>
          </a:prstGeom>
        </p:spPr>
      </p:pic>
      <p:sp>
        <p:nvSpPr>
          <p:cNvPr id="6" name="矩形 5">
            <a:extLst>
              <a:ext uri="{FF2B5EF4-FFF2-40B4-BE49-F238E27FC236}">
                <a16:creationId xmlns:a16="http://schemas.microsoft.com/office/drawing/2014/main" id="{25516CAF-4562-46DD-B486-BEB18265B650}"/>
              </a:ext>
            </a:extLst>
          </p:cNvPr>
          <p:cNvSpPr/>
          <p:nvPr/>
        </p:nvSpPr>
        <p:spPr>
          <a:xfrm>
            <a:off x="4571999" y="1275606"/>
            <a:ext cx="360040" cy="15840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F13688DE-4574-460C-B3FB-41775336AB45}"/>
              </a:ext>
            </a:extLst>
          </p:cNvPr>
          <p:cNvSpPr/>
          <p:nvPr/>
        </p:nvSpPr>
        <p:spPr>
          <a:xfrm>
            <a:off x="5382039" y="1433769"/>
            <a:ext cx="486105"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628FF6BD-5FFF-4A23-B4E6-4A9D22CFD291}"/>
              </a:ext>
            </a:extLst>
          </p:cNvPr>
          <p:cNvSpPr/>
          <p:nvPr/>
        </p:nvSpPr>
        <p:spPr>
          <a:xfrm>
            <a:off x="4822924" y="1433769"/>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D622920F-8C38-4ED0-991A-BC2BE9898BB3}"/>
              </a:ext>
            </a:extLst>
          </p:cNvPr>
          <p:cNvSpPr/>
          <p:nvPr/>
        </p:nvSpPr>
        <p:spPr>
          <a:xfrm>
            <a:off x="5580112" y="3579862"/>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文字方塊 9">
            <a:extLst>
              <a:ext uri="{FF2B5EF4-FFF2-40B4-BE49-F238E27FC236}">
                <a16:creationId xmlns:a16="http://schemas.microsoft.com/office/drawing/2014/main" id="{9E201233-0C48-45AC-A574-C2D07BF65CB9}"/>
              </a:ext>
            </a:extLst>
          </p:cNvPr>
          <p:cNvSpPr txBox="1"/>
          <p:nvPr/>
        </p:nvSpPr>
        <p:spPr>
          <a:xfrm>
            <a:off x="1481328" y="2411331"/>
            <a:ext cx="3090671" cy="2092881"/>
          </a:xfrm>
          <a:prstGeom prst="rect">
            <a:avLst/>
          </a:prstGeom>
          <a:noFill/>
        </p:spPr>
        <p:txBody>
          <a:bodyPr wrap="square" rtlCol="0">
            <a:spAutoFit/>
          </a:bodyPr>
          <a:lstStyle/>
          <a:p>
            <a:pPr algn="just"/>
            <a:r>
              <a:rPr lang="en-US" altLang="zh-TW" sz="1200" b="1" dirty="0">
                <a:latin typeface="+mn-lt"/>
              </a:rPr>
              <a:t>Step</a:t>
            </a:r>
            <a:r>
              <a:rPr lang="zh-TW" altLang="en-US" sz="1200" b="1" dirty="0">
                <a:latin typeface="+mn-lt"/>
              </a:rPr>
              <a:t> </a:t>
            </a:r>
            <a:r>
              <a:rPr lang="en-US" altLang="zh-TW" sz="1200" b="1" dirty="0">
                <a:latin typeface="+mn-lt"/>
              </a:rPr>
              <a:t>3. </a:t>
            </a:r>
            <a:r>
              <a:rPr lang="en-US" altLang="zh-TW" sz="1200" dirty="0">
                <a:latin typeface="+mn-lt"/>
              </a:rPr>
              <a:t>Switch to the </a:t>
            </a:r>
            <a:r>
              <a:rPr lang="en-US" altLang="zh-TW" sz="1200" b="1" dirty="0">
                <a:latin typeface="+mn-lt"/>
              </a:rPr>
              <a:t>"Image" </a:t>
            </a:r>
            <a:r>
              <a:rPr lang="en-US" altLang="zh-TW" sz="1200" dirty="0">
                <a:latin typeface="+mn-lt"/>
              </a:rPr>
              <a:t>page</a:t>
            </a:r>
          </a:p>
          <a:p>
            <a:pPr algn="just"/>
            <a:r>
              <a:rPr lang="en-US" altLang="zh-TW" sz="1200" b="1" dirty="0">
                <a:latin typeface="+mn-lt"/>
              </a:rPr>
              <a:t>Step 4. </a:t>
            </a:r>
            <a:r>
              <a:rPr lang="en-US" altLang="zh-TW" sz="1200" dirty="0">
                <a:latin typeface="+mn-lt"/>
              </a:rPr>
              <a:t>Click </a:t>
            </a:r>
            <a:r>
              <a:rPr lang="en-US" altLang="zh-TW" sz="1200" b="1" dirty="0">
                <a:latin typeface="+mn-lt"/>
              </a:rPr>
              <a:t>"Connect" </a:t>
            </a:r>
          </a:p>
          <a:p>
            <a:pPr algn="just"/>
            <a:r>
              <a:rPr lang="en-US" altLang="zh-TW" sz="1200" b="1" dirty="0">
                <a:latin typeface="+mn-lt"/>
              </a:rPr>
              <a:t>Step 5.</a:t>
            </a:r>
          </a:p>
          <a:p>
            <a:pPr marL="171450" indent="-171450" algn="just">
              <a:buFont typeface="Arial" panose="020B0604020202020204" pitchFamily="34" charset="0"/>
              <a:buChar char="•"/>
            </a:pPr>
            <a:r>
              <a:rPr kumimoji="0" lang="en-US" altLang="zh-TW" sz="1050" dirty="0">
                <a:latin typeface="+mn-lt"/>
              </a:rPr>
              <a:t>Tick User Def</a:t>
            </a:r>
          </a:p>
          <a:p>
            <a:pPr marL="171450" indent="-171450">
              <a:buFont typeface="Arial" panose="020B0604020202020204" pitchFamily="34" charset="0"/>
              <a:buChar char="•"/>
            </a:pPr>
            <a:r>
              <a:rPr kumimoji="0" lang="en-US" altLang="zh-TW" sz="1000" dirty="0">
                <a:latin typeface="+mn-lt"/>
              </a:rPr>
              <a:t>Face Detection, Gesture - RGB888 W:320 H:320</a:t>
            </a:r>
          </a:p>
          <a:p>
            <a:pPr marL="171450" indent="-171450">
              <a:buFont typeface="Arial" panose="020B0604020202020204" pitchFamily="34" charset="0"/>
              <a:buChar char="•"/>
            </a:pPr>
            <a:r>
              <a:rPr kumimoji="0" lang="en-US" altLang="zh-TW" sz="1000" dirty="0">
                <a:latin typeface="+mn-lt"/>
              </a:rPr>
              <a:t>A+V - Y8 W:96 H:96</a:t>
            </a:r>
          </a:p>
          <a:p>
            <a:pPr marL="171450" indent="-171450">
              <a:buFont typeface="Arial" panose="020B0604020202020204" pitchFamily="34" charset="0"/>
              <a:buChar char="•"/>
            </a:pPr>
            <a:r>
              <a:rPr kumimoji="0" lang="en-US" altLang="zh-TW" sz="1000" dirty="0">
                <a:latin typeface="+mn-lt"/>
              </a:rPr>
              <a:t>Push enter after input W and H (red text will turn black)</a:t>
            </a:r>
          </a:p>
          <a:p>
            <a:pPr marL="171450" indent="-171450">
              <a:buFont typeface="Arial" panose="020B0604020202020204" pitchFamily="34" charset="0"/>
              <a:buChar char="•"/>
            </a:pPr>
            <a:r>
              <a:rPr kumimoji="0" lang="en-US" altLang="zh-TW" sz="1000" dirty="0">
                <a:latin typeface="+mn-lt"/>
              </a:rPr>
              <a:t>Face Detection, Gesture - Tick RB </a:t>
            </a:r>
            <a:r>
              <a:rPr kumimoji="0" lang="en-US" altLang="zh-TW" sz="1000" dirty="0" err="1">
                <a:latin typeface="+mn-lt"/>
              </a:rPr>
              <a:t>ch</a:t>
            </a:r>
            <a:endParaRPr kumimoji="0" lang="en-US" altLang="zh-TW" sz="1000" dirty="0">
              <a:latin typeface="+mn-lt"/>
            </a:endParaRPr>
          </a:p>
          <a:p>
            <a:pPr marL="171450" indent="-171450">
              <a:buFont typeface="Arial" panose="020B0604020202020204" pitchFamily="34" charset="0"/>
              <a:buChar char="•"/>
            </a:pPr>
            <a:r>
              <a:rPr kumimoji="0" lang="en-US" altLang="zh-TW" sz="1000" dirty="0">
                <a:latin typeface="+mn-lt"/>
              </a:rPr>
              <a:t>Tick +128</a:t>
            </a:r>
          </a:p>
          <a:p>
            <a:pPr marL="171450" indent="-171450">
              <a:buFont typeface="Arial" panose="020B0604020202020204" pitchFamily="34" charset="0"/>
              <a:buChar char="•"/>
            </a:pPr>
            <a:r>
              <a:rPr kumimoji="0" lang="en-US" altLang="zh-TW" sz="1000" dirty="0">
                <a:latin typeface="+mn-lt"/>
              </a:rPr>
              <a:t>Tick AI info - Enable</a:t>
            </a:r>
            <a:r>
              <a:rPr kumimoji="0" lang="en-US" altLang="zh-TW" sz="1000" b="1" dirty="0">
                <a:latin typeface="+mn-lt"/>
              </a:rPr>
              <a:t> </a:t>
            </a:r>
            <a:r>
              <a:rPr kumimoji="0" lang="en-US" altLang="zh-TW" sz="1000" dirty="0">
                <a:latin typeface="+mn-lt"/>
              </a:rPr>
              <a:t>AI info (bounding box)</a:t>
            </a:r>
            <a:endParaRPr lang="en-US" altLang="zh-TW" sz="1200" b="1" dirty="0">
              <a:latin typeface="+mn-lt"/>
            </a:endParaRPr>
          </a:p>
          <a:p>
            <a:pPr algn="just"/>
            <a:r>
              <a:rPr lang="en-US" altLang="zh-TW" sz="1200" b="1" dirty="0">
                <a:latin typeface="+mn-lt"/>
              </a:rPr>
              <a:t>Step 6. </a:t>
            </a:r>
            <a:r>
              <a:rPr lang="en-US" altLang="zh-TW" sz="1200" dirty="0">
                <a:latin typeface="+mn-lt"/>
              </a:rPr>
              <a:t>Click </a:t>
            </a:r>
            <a:r>
              <a:rPr lang="en-US" altLang="zh-TW" sz="1200" b="1" dirty="0">
                <a:latin typeface="+mn-lt"/>
              </a:rPr>
              <a:t>"Write"</a:t>
            </a:r>
            <a:endParaRPr lang="zh-TW" altLang="en-US" sz="1200" b="1" dirty="0">
              <a:latin typeface="+mn-lt"/>
              <a:ea typeface="+mn-ea"/>
            </a:endParaRPr>
          </a:p>
        </p:txBody>
      </p:sp>
      <p:sp>
        <p:nvSpPr>
          <p:cNvPr id="11" name="矩形 10">
            <a:extLst>
              <a:ext uri="{FF2B5EF4-FFF2-40B4-BE49-F238E27FC236}">
                <a16:creationId xmlns:a16="http://schemas.microsoft.com/office/drawing/2014/main" id="{C28C99CC-7457-46AB-8C63-2271A54B418A}"/>
              </a:ext>
            </a:extLst>
          </p:cNvPr>
          <p:cNvSpPr/>
          <p:nvPr/>
        </p:nvSpPr>
        <p:spPr>
          <a:xfrm>
            <a:off x="5471998" y="1606747"/>
            <a:ext cx="180122"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04C467FB-86AD-40C9-8B5E-22907DAB051E}"/>
              </a:ext>
            </a:extLst>
          </p:cNvPr>
          <p:cNvSpPr/>
          <p:nvPr/>
        </p:nvSpPr>
        <p:spPr>
          <a:xfrm>
            <a:off x="1666634" y="1613981"/>
            <a:ext cx="2041270" cy="16563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箭號: 向右 12">
            <a:extLst>
              <a:ext uri="{FF2B5EF4-FFF2-40B4-BE49-F238E27FC236}">
                <a16:creationId xmlns:a16="http://schemas.microsoft.com/office/drawing/2014/main" id="{097D461B-9E1E-4658-BFC9-EE42FC8283B6}"/>
              </a:ext>
            </a:extLst>
          </p:cNvPr>
          <p:cNvSpPr/>
          <p:nvPr/>
        </p:nvSpPr>
        <p:spPr>
          <a:xfrm>
            <a:off x="3779912" y="1679258"/>
            <a:ext cx="745124" cy="432016"/>
          </a:xfrm>
          <a:prstGeom prst="rightArrow">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4" name="文字方塊 13">
            <a:extLst>
              <a:ext uri="{FF2B5EF4-FFF2-40B4-BE49-F238E27FC236}">
                <a16:creationId xmlns:a16="http://schemas.microsoft.com/office/drawing/2014/main" id="{C974EF93-7377-433D-96EA-828485BD378D}"/>
              </a:ext>
            </a:extLst>
          </p:cNvPr>
          <p:cNvSpPr txBox="1"/>
          <p:nvPr/>
        </p:nvSpPr>
        <p:spPr>
          <a:xfrm>
            <a:off x="4307296" y="121259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1.</a:t>
            </a:r>
            <a:endParaRPr lang="zh-TW" altLang="en-US" sz="1200" b="1" dirty="0">
              <a:solidFill>
                <a:srgbClr val="FF0000"/>
              </a:solidFill>
              <a:highlight>
                <a:srgbClr val="FFFF00"/>
              </a:highlight>
              <a:latin typeface="+mn-ea"/>
              <a:ea typeface="+mn-ea"/>
            </a:endParaRPr>
          </a:p>
        </p:txBody>
      </p:sp>
      <p:sp>
        <p:nvSpPr>
          <p:cNvPr id="15" name="文字方塊 14">
            <a:extLst>
              <a:ext uri="{FF2B5EF4-FFF2-40B4-BE49-F238E27FC236}">
                <a16:creationId xmlns:a16="http://schemas.microsoft.com/office/drawing/2014/main" id="{26F52163-5EA0-44C3-9300-DD1222BD979D}"/>
              </a:ext>
            </a:extLst>
          </p:cNvPr>
          <p:cNvSpPr txBox="1"/>
          <p:nvPr/>
        </p:nvSpPr>
        <p:spPr>
          <a:xfrm>
            <a:off x="5465516" y="118019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16" name="文字方塊 15">
            <a:extLst>
              <a:ext uri="{FF2B5EF4-FFF2-40B4-BE49-F238E27FC236}">
                <a16:creationId xmlns:a16="http://schemas.microsoft.com/office/drawing/2014/main" id="{75DE70EA-0E53-42E9-A035-DC3A4B1CDA7B}"/>
              </a:ext>
            </a:extLst>
          </p:cNvPr>
          <p:cNvSpPr txBox="1"/>
          <p:nvPr/>
        </p:nvSpPr>
        <p:spPr>
          <a:xfrm>
            <a:off x="5229952" y="15546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3.</a:t>
            </a:r>
            <a:endParaRPr lang="zh-TW" altLang="en-US" sz="1200" b="1" dirty="0">
              <a:solidFill>
                <a:srgbClr val="FF0000"/>
              </a:solidFill>
              <a:highlight>
                <a:srgbClr val="FFFF00"/>
              </a:highlight>
              <a:latin typeface="+mn-ea"/>
              <a:ea typeface="+mn-ea"/>
            </a:endParaRPr>
          </a:p>
        </p:txBody>
      </p:sp>
      <p:sp>
        <p:nvSpPr>
          <p:cNvPr id="17" name="文字方塊 16">
            <a:extLst>
              <a:ext uri="{FF2B5EF4-FFF2-40B4-BE49-F238E27FC236}">
                <a16:creationId xmlns:a16="http://schemas.microsoft.com/office/drawing/2014/main" id="{32142C24-A02A-4CAD-AB1A-2862AB45E6F1}"/>
              </a:ext>
            </a:extLst>
          </p:cNvPr>
          <p:cNvSpPr txBox="1"/>
          <p:nvPr/>
        </p:nvSpPr>
        <p:spPr>
          <a:xfrm>
            <a:off x="4586170" y="14161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4.</a:t>
            </a:r>
            <a:endParaRPr lang="zh-TW" altLang="en-US" sz="1200" b="1" dirty="0">
              <a:solidFill>
                <a:srgbClr val="FF0000"/>
              </a:solidFill>
              <a:highlight>
                <a:srgbClr val="FFFF00"/>
              </a:highlight>
              <a:latin typeface="+mn-ea"/>
              <a:ea typeface="+mn-ea"/>
            </a:endParaRPr>
          </a:p>
        </p:txBody>
      </p:sp>
      <p:sp>
        <p:nvSpPr>
          <p:cNvPr id="18" name="文字方塊 17">
            <a:extLst>
              <a:ext uri="{FF2B5EF4-FFF2-40B4-BE49-F238E27FC236}">
                <a16:creationId xmlns:a16="http://schemas.microsoft.com/office/drawing/2014/main" id="{8A945881-9F13-4285-97D3-536106FEC220}"/>
              </a:ext>
            </a:extLst>
          </p:cNvPr>
          <p:cNvSpPr txBox="1"/>
          <p:nvPr/>
        </p:nvSpPr>
        <p:spPr>
          <a:xfrm>
            <a:off x="5292080" y="353686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6.</a:t>
            </a:r>
            <a:endParaRPr lang="zh-TW" altLang="en-US" sz="1200" b="1" dirty="0">
              <a:solidFill>
                <a:srgbClr val="FF0000"/>
              </a:solidFill>
              <a:highlight>
                <a:srgbClr val="FFFF00"/>
              </a:highlight>
              <a:latin typeface="+mn-ea"/>
              <a:ea typeface="+mn-ea"/>
            </a:endParaRPr>
          </a:p>
        </p:txBody>
      </p:sp>
      <p:sp>
        <p:nvSpPr>
          <p:cNvPr id="19" name="文字方塊 18">
            <a:extLst>
              <a:ext uri="{FF2B5EF4-FFF2-40B4-BE49-F238E27FC236}">
                <a16:creationId xmlns:a16="http://schemas.microsoft.com/office/drawing/2014/main" id="{011EA0F6-76F7-44D5-BAAC-BA1E9ED44D4C}"/>
              </a:ext>
            </a:extLst>
          </p:cNvPr>
          <p:cNvSpPr txBox="1"/>
          <p:nvPr/>
        </p:nvSpPr>
        <p:spPr>
          <a:xfrm>
            <a:off x="2263364" y="1318689"/>
            <a:ext cx="847809" cy="276999"/>
          </a:xfrm>
          <a:prstGeom prst="rect">
            <a:avLst/>
          </a:prstGeom>
          <a:noFill/>
        </p:spPr>
        <p:txBody>
          <a:bodyPr wrap="square" rtlCol="0">
            <a:spAutoFit/>
          </a:bodyPr>
          <a:lstStyle/>
          <a:p>
            <a:pPr algn="just"/>
            <a:r>
              <a:rPr lang="en-US" altLang="zh-TW" sz="1200" b="1" dirty="0">
                <a:highlight>
                  <a:srgbClr val="FFFF00"/>
                </a:highlight>
                <a:latin typeface="+mn-ea"/>
                <a:ea typeface="+mn-ea"/>
              </a:rPr>
              <a:t>Demo Tool</a:t>
            </a:r>
            <a:endParaRPr lang="zh-TW" altLang="en-US" sz="1200" b="1" dirty="0">
              <a:highlight>
                <a:srgbClr val="FFFF00"/>
              </a:highlight>
              <a:latin typeface="+mn-ea"/>
              <a:ea typeface="+mn-ea"/>
            </a:endParaRPr>
          </a:p>
        </p:txBody>
      </p:sp>
      <p:sp>
        <p:nvSpPr>
          <p:cNvPr id="23" name="文字方塊 22">
            <a:extLst>
              <a:ext uri="{FF2B5EF4-FFF2-40B4-BE49-F238E27FC236}">
                <a16:creationId xmlns:a16="http://schemas.microsoft.com/office/drawing/2014/main" id="{374BBCCB-4C56-4A02-8AEB-02343A04F1EB}"/>
              </a:ext>
            </a:extLst>
          </p:cNvPr>
          <p:cNvSpPr txBox="1"/>
          <p:nvPr/>
        </p:nvSpPr>
        <p:spPr>
          <a:xfrm>
            <a:off x="4571999" y="193141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5.</a:t>
            </a:r>
            <a:endParaRPr lang="zh-TW" altLang="en-US" sz="1200" b="1" dirty="0">
              <a:solidFill>
                <a:srgbClr val="FF0000"/>
              </a:solidFill>
              <a:highlight>
                <a:srgbClr val="FFFF00"/>
              </a:highlight>
              <a:latin typeface="+mn-ea"/>
              <a:ea typeface="+mn-ea"/>
            </a:endParaRPr>
          </a:p>
        </p:txBody>
      </p:sp>
      <p:sp>
        <p:nvSpPr>
          <p:cNvPr id="24" name="矩形 23">
            <a:extLst>
              <a:ext uri="{FF2B5EF4-FFF2-40B4-BE49-F238E27FC236}">
                <a16:creationId xmlns:a16="http://schemas.microsoft.com/office/drawing/2014/main" id="{66F93183-D54F-4175-A418-0E3AE8EDA5C2}"/>
              </a:ext>
            </a:extLst>
          </p:cNvPr>
          <p:cNvSpPr/>
          <p:nvPr/>
        </p:nvSpPr>
        <p:spPr>
          <a:xfrm>
            <a:off x="4796212" y="1900127"/>
            <a:ext cx="2371265" cy="33857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25" name="圖片 24">
            <a:extLst>
              <a:ext uri="{FF2B5EF4-FFF2-40B4-BE49-F238E27FC236}">
                <a16:creationId xmlns:a16="http://schemas.microsoft.com/office/drawing/2014/main" id="{1D84C37E-05AF-4294-B557-5E7A4A1AFF9F}"/>
              </a:ext>
            </a:extLst>
          </p:cNvPr>
          <p:cNvPicPr>
            <a:picLocks noChangeAspect="1"/>
          </p:cNvPicPr>
          <p:nvPr/>
        </p:nvPicPr>
        <p:blipFill>
          <a:blip r:embed="rId4"/>
          <a:stretch>
            <a:fillRect/>
          </a:stretch>
        </p:blipFill>
        <p:spPr>
          <a:xfrm>
            <a:off x="2051720" y="3631562"/>
            <a:ext cx="1338589" cy="182298"/>
          </a:xfrm>
          <a:prstGeom prst="rect">
            <a:avLst/>
          </a:prstGeom>
        </p:spPr>
      </p:pic>
    </p:spTree>
    <p:extLst>
      <p:ext uri="{BB962C8B-B14F-4D97-AF65-F5344CB8AC3E}">
        <p14:creationId xmlns:p14="http://schemas.microsoft.com/office/powerpoint/2010/main" val="1843355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65C432-E1CE-4034-8DBD-7D6FEB59523B}"/>
              </a:ext>
            </a:extLst>
          </p:cNvPr>
          <p:cNvSpPr>
            <a:spLocks noGrp="1"/>
          </p:cNvSpPr>
          <p:nvPr>
            <p:ph type="title"/>
          </p:nvPr>
        </p:nvSpPr>
        <p:spPr/>
        <p:txBody>
          <a:bodyPr/>
          <a:lstStyle/>
          <a:p>
            <a:r>
              <a:rPr lang="en-US" altLang="zh-TW" dirty="0"/>
              <a:t>Outline</a:t>
            </a:r>
            <a:endParaRPr lang="zh-TW" altLang="en-US" dirty="0"/>
          </a:p>
        </p:txBody>
      </p:sp>
      <p:sp>
        <p:nvSpPr>
          <p:cNvPr id="3" name="內容版面配置區 2">
            <a:extLst>
              <a:ext uri="{FF2B5EF4-FFF2-40B4-BE49-F238E27FC236}">
                <a16:creationId xmlns:a16="http://schemas.microsoft.com/office/drawing/2014/main" id="{7D31231F-3F70-4383-9F47-3455E6B5A31B}"/>
              </a:ext>
            </a:extLst>
          </p:cNvPr>
          <p:cNvSpPr>
            <a:spLocks noGrp="1"/>
          </p:cNvSpPr>
          <p:nvPr>
            <p:ph idx="1"/>
          </p:nvPr>
        </p:nvSpPr>
        <p:spPr>
          <a:xfrm>
            <a:off x="640763" y="1059582"/>
            <a:ext cx="7886700" cy="3263900"/>
          </a:xfrm>
        </p:spPr>
        <p:txBody>
          <a:bodyPr/>
          <a:lstStyle/>
          <a:p>
            <a:pPr marL="342900" indent="-342900">
              <a:buFont typeface="+mj-lt"/>
              <a:buAutoNum type="arabicPeriod"/>
            </a:pPr>
            <a:r>
              <a:rPr lang="en-US" altLang="zh-TW" dirty="0"/>
              <a:t>VA8801 AI Chip Introduction</a:t>
            </a:r>
          </a:p>
          <a:p>
            <a:pPr marL="342900" indent="-342900">
              <a:buFont typeface="+mj-lt"/>
              <a:buAutoNum type="arabicPeriod"/>
            </a:pPr>
            <a:r>
              <a:rPr lang="en-US" altLang="zh-TW" dirty="0"/>
              <a:t>VA8801 Development Preparation</a:t>
            </a:r>
          </a:p>
          <a:p>
            <a:pPr marL="342900" indent="-342900">
              <a:buFont typeface="+mj-lt"/>
              <a:buAutoNum type="arabicPeriod"/>
            </a:pPr>
            <a:r>
              <a:rPr lang="en-US" altLang="zh-TW" dirty="0"/>
              <a:t>VA8801 Projects and AI</a:t>
            </a:r>
            <a:r>
              <a:rPr lang="zh-TW" altLang="en-US" dirty="0"/>
              <a:t> </a:t>
            </a:r>
            <a:r>
              <a:rPr lang="en-US" altLang="zh-TW" dirty="0"/>
              <a:t>Toolchain Introduction</a:t>
            </a:r>
          </a:p>
          <a:p>
            <a:pPr marL="342900" indent="-342900">
              <a:buFont typeface="+mj-lt"/>
              <a:buAutoNum type="arabicPeriod"/>
            </a:pPr>
            <a:r>
              <a:rPr lang="en-US" altLang="zh-TW" dirty="0"/>
              <a:t>VA8801 Firmware Update and AI Model Validation Introduction</a:t>
            </a:r>
          </a:p>
        </p:txBody>
      </p:sp>
      <p:sp>
        <p:nvSpPr>
          <p:cNvPr id="4" name="投影片編號版面配置區 3">
            <a:extLst>
              <a:ext uri="{FF2B5EF4-FFF2-40B4-BE49-F238E27FC236}">
                <a16:creationId xmlns:a16="http://schemas.microsoft.com/office/drawing/2014/main" id="{22F74690-DB82-49C9-8A5E-9CB4F14F96E4}"/>
              </a:ext>
            </a:extLst>
          </p:cNvPr>
          <p:cNvSpPr>
            <a:spLocks noGrp="1"/>
          </p:cNvSpPr>
          <p:nvPr>
            <p:ph type="sldNum" sz="quarter" idx="12"/>
          </p:nvPr>
        </p:nvSpPr>
        <p:spPr/>
        <p:txBody>
          <a:bodyPr/>
          <a:lstStyle/>
          <a:p>
            <a:pPr>
              <a:defRPr/>
            </a:pPr>
            <a:fld id="{74D1B379-E456-4785-B900-A6205A36BE13}" type="slidenum">
              <a:rPr lang="zh-TW" altLang="en-US" smtClean="0"/>
              <a:pPr>
                <a:defRPr/>
              </a:pPr>
              <a:t>2</a:t>
            </a:fld>
            <a:endParaRPr lang="zh-TW" altLang="en-US"/>
          </a:p>
        </p:txBody>
      </p:sp>
    </p:spTree>
    <p:extLst>
      <p:ext uri="{BB962C8B-B14F-4D97-AF65-F5344CB8AC3E}">
        <p14:creationId xmlns:p14="http://schemas.microsoft.com/office/powerpoint/2010/main" val="18778050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DDE193-0209-4603-9AA1-36B0591E0105}"/>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6</a:t>
            </a:r>
            <a:endParaRPr lang="zh-TW" altLang="en-US" dirty="0"/>
          </a:p>
        </p:txBody>
      </p:sp>
      <p:sp>
        <p:nvSpPr>
          <p:cNvPr id="3" name="投影片編號版面配置區 2">
            <a:extLst>
              <a:ext uri="{FF2B5EF4-FFF2-40B4-BE49-F238E27FC236}">
                <a16:creationId xmlns:a16="http://schemas.microsoft.com/office/drawing/2014/main" id="{5D727459-7842-42ED-A6B7-D2DA78630BCF}"/>
              </a:ext>
            </a:extLst>
          </p:cNvPr>
          <p:cNvSpPr>
            <a:spLocks noGrp="1"/>
          </p:cNvSpPr>
          <p:nvPr>
            <p:ph type="sldNum" sz="quarter" idx="12"/>
          </p:nvPr>
        </p:nvSpPr>
        <p:spPr/>
        <p:txBody>
          <a:bodyPr/>
          <a:lstStyle/>
          <a:p>
            <a:pPr>
              <a:defRPr/>
            </a:pPr>
            <a:fld id="{74D1B379-E456-4785-B900-A6205A36BE13}" type="slidenum">
              <a:rPr lang="zh-TW" altLang="en-US" smtClean="0"/>
              <a:pPr>
                <a:defRPr/>
              </a:pPr>
              <a:t>20</a:t>
            </a:fld>
            <a:endParaRPr lang="zh-TW" altLang="en-US"/>
          </a:p>
        </p:txBody>
      </p:sp>
      <p:sp>
        <p:nvSpPr>
          <p:cNvPr id="5" name="文字方塊 4">
            <a:extLst>
              <a:ext uri="{FF2B5EF4-FFF2-40B4-BE49-F238E27FC236}">
                <a16:creationId xmlns:a16="http://schemas.microsoft.com/office/drawing/2014/main" id="{CED9CDCE-2E4F-4D1F-94E0-2808FD86867F}"/>
              </a:ext>
            </a:extLst>
          </p:cNvPr>
          <p:cNvSpPr txBox="1"/>
          <p:nvPr/>
        </p:nvSpPr>
        <p:spPr>
          <a:xfrm>
            <a:off x="489420" y="4594478"/>
            <a:ext cx="3933586" cy="276999"/>
          </a:xfrm>
          <a:prstGeom prst="rect">
            <a:avLst/>
          </a:prstGeom>
          <a:noFill/>
        </p:spPr>
        <p:txBody>
          <a:bodyPr wrap="square" rtlCol="0">
            <a:spAutoFit/>
          </a:bodyPr>
          <a:lstStyle/>
          <a:p>
            <a:r>
              <a:rPr lang="en-US" altLang="zh-TW" sz="1200" b="1" dirty="0">
                <a:highlight>
                  <a:srgbClr val="FFFF00"/>
                </a:highlight>
                <a:latin typeface="+mn-lt"/>
              </a:rPr>
              <a:t>Human detection(Gray) + Abnormal sound recognize result</a:t>
            </a:r>
            <a:endParaRPr lang="zh-TW" altLang="en-US" sz="1200" dirty="0">
              <a:latin typeface="+mn-lt"/>
              <a:ea typeface="+mn-ea"/>
            </a:endParaRPr>
          </a:p>
        </p:txBody>
      </p:sp>
      <p:sp>
        <p:nvSpPr>
          <p:cNvPr id="6" name="矩形 5">
            <a:extLst>
              <a:ext uri="{FF2B5EF4-FFF2-40B4-BE49-F238E27FC236}">
                <a16:creationId xmlns:a16="http://schemas.microsoft.com/office/drawing/2014/main" id="{7AF80DDF-019E-44A4-B851-671642417F25}"/>
              </a:ext>
            </a:extLst>
          </p:cNvPr>
          <p:cNvSpPr/>
          <p:nvPr/>
        </p:nvSpPr>
        <p:spPr>
          <a:xfrm>
            <a:off x="4395139" y="1037834"/>
            <a:ext cx="4464496" cy="1231106"/>
          </a:xfrm>
          <a:prstGeom prst="rect">
            <a:avLst/>
          </a:prstGeom>
        </p:spPr>
        <p:txBody>
          <a:bodyPr wrap="square">
            <a:spAutoFit/>
          </a:bodyPr>
          <a:lstStyle/>
          <a:p>
            <a:pPr marL="171450" indent="-171450">
              <a:buFont typeface="Arial" panose="020B0604020202020204" pitchFamily="34" charset="0"/>
              <a:buChar char="•"/>
            </a:pPr>
            <a:r>
              <a:rPr lang="en-US" altLang="zh-TW" sz="1400" b="1" dirty="0"/>
              <a:t>Description</a:t>
            </a:r>
          </a:p>
          <a:p>
            <a:pPr marL="171450" indent="-171450">
              <a:buFont typeface="Wingdings" panose="05000000000000000000" pitchFamily="2" charset="2"/>
              <a:buChar char="Ø"/>
            </a:pPr>
            <a:r>
              <a:rPr lang="en-US" altLang="zh-TW" sz="1200" dirty="0"/>
              <a:t>When abnormal sound is detected, the output will be the display abnormal sound (such as baby crying)</a:t>
            </a:r>
          </a:p>
          <a:p>
            <a:pPr marL="171450" indent="-171450">
              <a:buFont typeface="Wingdings" panose="05000000000000000000" pitchFamily="2" charset="2"/>
              <a:buChar char="Ø"/>
            </a:pPr>
            <a:r>
              <a:rPr lang="en-US" altLang="zh-TW" sz="1200" dirty="0"/>
              <a:t>Using NB or smartphone ..</a:t>
            </a:r>
            <a:r>
              <a:rPr lang="en-US" altLang="zh-TW" sz="1200" dirty="0" err="1"/>
              <a:t>etc</a:t>
            </a:r>
            <a:r>
              <a:rPr lang="en-US" altLang="zh-TW" sz="1200" dirty="0"/>
              <a:t> play folder [Abnormal Sound file\Baby_cry.wav]</a:t>
            </a:r>
            <a:endParaRPr lang="zh-TW" altLang="en-US" sz="1200" dirty="0"/>
          </a:p>
          <a:p>
            <a:pPr marL="171450" indent="-171450">
              <a:buFont typeface="Wingdings" panose="05000000000000000000" pitchFamily="2" charset="2"/>
              <a:buChar char="Ø"/>
            </a:pPr>
            <a:endParaRPr lang="en-US" altLang="zh-TW" sz="1200" dirty="0"/>
          </a:p>
        </p:txBody>
      </p:sp>
      <p:pic>
        <p:nvPicPr>
          <p:cNvPr id="9" name="圖片 8">
            <a:extLst>
              <a:ext uri="{FF2B5EF4-FFF2-40B4-BE49-F238E27FC236}">
                <a16:creationId xmlns:a16="http://schemas.microsoft.com/office/drawing/2014/main" id="{24F2D537-BA2A-4A37-B95E-B8D2E4ADC62E}"/>
              </a:ext>
            </a:extLst>
          </p:cNvPr>
          <p:cNvPicPr>
            <a:picLocks noChangeAspect="1"/>
          </p:cNvPicPr>
          <p:nvPr/>
        </p:nvPicPr>
        <p:blipFill rotWithShape="1">
          <a:blip r:embed="rId2"/>
          <a:srcRect t="941" r="50061"/>
          <a:stretch/>
        </p:blipFill>
        <p:spPr>
          <a:xfrm>
            <a:off x="4526053" y="2298755"/>
            <a:ext cx="1829694" cy="2287659"/>
          </a:xfrm>
          <a:prstGeom prst="rect">
            <a:avLst/>
          </a:prstGeom>
        </p:spPr>
      </p:pic>
      <p:sp>
        <p:nvSpPr>
          <p:cNvPr id="10" name="內容版面配置區 4">
            <a:extLst>
              <a:ext uri="{FF2B5EF4-FFF2-40B4-BE49-F238E27FC236}">
                <a16:creationId xmlns:a16="http://schemas.microsoft.com/office/drawing/2014/main" id="{57CC6B4B-CA2A-41E5-B73A-27B1B1092BB0}"/>
              </a:ext>
            </a:extLst>
          </p:cNvPr>
          <p:cNvSpPr txBox="1">
            <a:spLocks/>
          </p:cNvSpPr>
          <p:nvPr/>
        </p:nvSpPr>
        <p:spPr>
          <a:xfrm>
            <a:off x="4244923" y="4540973"/>
            <a:ext cx="2271293" cy="220610"/>
          </a:xfrm>
          <a:prstGeom prst="rect">
            <a:avLst/>
          </a:prstGeom>
        </p:spPr>
        <p:txBody>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marL="0" indent="0" algn="ctr">
              <a:buNone/>
            </a:pPr>
            <a:r>
              <a:rPr lang="en-US" altLang="zh-TW" sz="1100" b="1" dirty="0"/>
              <a:t>UART0 System log </a:t>
            </a:r>
            <a:endParaRPr kumimoji="0" lang="en-US" altLang="zh-TW" sz="1100" b="1" dirty="0"/>
          </a:p>
        </p:txBody>
      </p:sp>
      <p:pic>
        <p:nvPicPr>
          <p:cNvPr id="11" name="圖片 10">
            <a:extLst>
              <a:ext uri="{FF2B5EF4-FFF2-40B4-BE49-F238E27FC236}">
                <a16:creationId xmlns:a16="http://schemas.microsoft.com/office/drawing/2014/main" id="{176A2D41-6278-49B7-B862-05DFAC78ADA9}"/>
              </a:ext>
            </a:extLst>
          </p:cNvPr>
          <p:cNvPicPr>
            <a:picLocks noChangeAspect="1"/>
          </p:cNvPicPr>
          <p:nvPr/>
        </p:nvPicPr>
        <p:blipFill rotWithShape="1">
          <a:blip r:embed="rId3"/>
          <a:srcRect l="847" r="2920"/>
          <a:stretch/>
        </p:blipFill>
        <p:spPr>
          <a:xfrm>
            <a:off x="6516216" y="2298756"/>
            <a:ext cx="2474333" cy="2245848"/>
          </a:xfrm>
          <a:prstGeom prst="rect">
            <a:avLst/>
          </a:prstGeom>
        </p:spPr>
      </p:pic>
      <p:sp>
        <p:nvSpPr>
          <p:cNvPr id="12" name="內容版面配置區 4">
            <a:extLst>
              <a:ext uri="{FF2B5EF4-FFF2-40B4-BE49-F238E27FC236}">
                <a16:creationId xmlns:a16="http://schemas.microsoft.com/office/drawing/2014/main" id="{463D65A6-E721-4429-8BB9-4B8F28CD3223}"/>
              </a:ext>
            </a:extLst>
          </p:cNvPr>
          <p:cNvSpPr txBox="1">
            <a:spLocks/>
          </p:cNvSpPr>
          <p:nvPr/>
        </p:nvSpPr>
        <p:spPr>
          <a:xfrm>
            <a:off x="6636877" y="4540678"/>
            <a:ext cx="2271293" cy="190453"/>
          </a:xfrm>
          <a:prstGeom prst="rect">
            <a:avLst/>
          </a:prstGeom>
        </p:spPr>
        <p:txBody>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marL="0" indent="0" algn="ctr">
              <a:buNone/>
            </a:pPr>
            <a:r>
              <a:rPr lang="en-US" altLang="zh-TW" sz="1100" b="1" dirty="0"/>
              <a:t>UART1 NPU log </a:t>
            </a:r>
            <a:endParaRPr kumimoji="0" lang="en-US" altLang="zh-TW" sz="1100" b="1" dirty="0"/>
          </a:p>
        </p:txBody>
      </p:sp>
      <p:pic>
        <p:nvPicPr>
          <p:cNvPr id="4" name="圖片 3">
            <a:extLst>
              <a:ext uri="{FF2B5EF4-FFF2-40B4-BE49-F238E27FC236}">
                <a16:creationId xmlns:a16="http://schemas.microsoft.com/office/drawing/2014/main" id="{F3B431FD-A1B9-43D4-A355-B4E261E2C6D7}"/>
              </a:ext>
            </a:extLst>
          </p:cNvPr>
          <p:cNvPicPr>
            <a:picLocks noChangeAspect="1"/>
          </p:cNvPicPr>
          <p:nvPr/>
        </p:nvPicPr>
        <p:blipFill rotWithShape="1">
          <a:blip r:embed="rId4"/>
          <a:srcRect b="24694"/>
          <a:stretch/>
        </p:blipFill>
        <p:spPr>
          <a:xfrm>
            <a:off x="685583" y="1131590"/>
            <a:ext cx="3439795" cy="3409088"/>
          </a:xfrm>
          <a:prstGeom prst="rect">
            <a:avLst/>
          </a:prstGeom>
        </p:spPr>
      </p:pic>
    </p:spTree>
    <p:extLst>
      <p:ext uri="{BB962C8B-B14F-4D97-AF65-F5344CB8AC3E}">
        <p14:creationId xmlns:p14="http://schemas.microsoft.com/office/powerpoint/2010/main" val="31786824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001930-CE9F-44B7-A54A-4D1AEBF3A2F1}"/>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7</a:t>
            </a:r>
            <a:endParaRPr lang="zh-TW" altLang="en-US" dirty="0"/>
          </a:p>
        </p:txBody>
      </p:sp>
      <p:sp>
        <p:nvSpPr>
          <p:cNvPr id="3" name="投影片編號版面配置區 2">
            <a:extLst>
              <a:ext uri="{FF2B5EF4-FFF2-40B4-BE49-F238E27FC236}">
                <a16:creationId xmlns:a16="http://schemas.microsoft.com/office/drawing/2014/main" id="{5A497B2E-D43D-4D95-A78B-5C7BF824E2CD}"/>
              </a:ext>
            </a:extLst>
          </p:cNvPr>
          <p:cNvSpPr>
            <a:spLocks noGrp="1"/>
          </p:cNvSpPr>
          <p:nvPr>
            <p:ph type="sldNum" sz="quarter" idx="12"/>
          </p:nvPr>
        </p:nvSpPr>
        <p:spPr/>
        <p:txBody>
          <a:bodyPr/>
          <a:lstStyle/>
          <a:p>
            <a:pPr>
              <a:defRPr/>
            </a:pPr>
            <a:fld id="{74D1B379-E456-4785-B900-A6205A36BE13}" type="slidenum">
              <a:rPr lang="zh-TW" altLang="en-US" smtClean="0"/>
              <a:pPr>
                <a:defRPr/>
              </a:pPr>
              <a:t>21</a:t>
            </a:fld>
            <a:endParaRPr lang="zh-TW" altLang="en-US"/>
          </a:p>
        </p:txBody>
      </p:sp>
      <p:pic>
        <p:nvPicPr>
          <p:cNvPr id="4" name="圖片 3">
            <a:extLst>
              <a:ext uri="{FF2B5EF4-FFF2-40B4-BE49-F238E27FC236}">
                <a16:creationId xmlns:a16="http://schemas.microsoft.com/office/drawing/2014/main" id="{9F4A6ACB-DCF3-4A47-9ED0-6A997DCDDDB4}"/>
              </a:ext>
            </a:extLst>
          </p:cNvPr>
          <p:cNvPicPr>
            <a:picLocks noChangeAspect="1"/>
          </p:cNvPicPr>
          <p:nvPr/>
        </p:nvPicPr>
        <p:blipFill>
          <a:blip r:embed="rId2"/>
          <a:stretch>
            <a:fillRect/>
          </a:stretch>
        </p:blipFill>
        <p:spPr>
          <a:xfrm>
            <a:off x="1531219" y="1361857"/>
            <a:ext cx="2537227" cy="835522"/>
          </a:xfrm>
          <a:prstGeom prst="rect">
            <a:avLst/>
          </a:prstGeom>
        </p:spPr>
      </p:pic>
      <p:pic>
        <p:nvPicPr>
          <p:cNvPr id="5" name="圖片 4">
            <a:extLst>
              <a:ext uri="{FF2B5EF4-FFF2-40B4-BE49-F238E27FC236}">
                <a16:creationId xmlns:a16="http://schemas.microsoft.com/office/drawing/2014/main" id="{5F755FF9-5886-477D-AFC4-3ADC5FEFF8C5}"/>
              </a:ext>
            </a:extLst>
          </p:cNvPr>
          <p:cNvPicPr>
            <a:picLocks noChangeAspect="1"/>
          </p:cNvPicPr>
          <p:nvPr/>
        </p:nvPicPr>
        <p:blipFill rotWithShape="1">
          <a:blip r:embed="rId3"/>
          <a:srcRect r="47608"/>
          <a:stretch/>
        </p:blipFill>
        <p:spPr>
          <a:xfrm>
            <a:off x="4571999" y="1154221"/>
            <a:ext cx="2880321" cy="3793793"/>
          </a:xfrm>
          <a:prstGeom prst="rect">
            <a:avLst/>
          </a:prstGeom>
        </p:spPr>
      </p:pic>
      <p:sp>
        <p:nvSpPr>
          <p:cNvPr id="6" name="矩形 5">
            <a:extLst>
              <a:ext uri="{FF2B5EF4-FFF2-40B4-BE49-F238E27FC236}">
                <a16:creationId xmlns:a16="http://schemas.microsoft.com/office/drawing/2014/main" id="{25516CAF-4562-46DD-B486-BEB18265B650}"/>
              </a:ext>
            </a:extLst>
          </p:cNvPr>
          <p:cNvSpPr/>
          <p:nvPr/>
        </p:nvSpPr>
        <p:spPr>
          <a:xfrm>
            <a:off x="4571999" y="1275606"/>
            <a:ext cx="360040" cy="15840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F13688DE-4574-460C-B3FB-41775336AB45}"/>
              </a:ext>
            </a:extLst>
          </p:cNvPr>
          <p:cNvSpPr/>
          <p:nvPr/>
        </p:nvSpPr>
        <p:spPr>
          <a:xfrm>
            <a:off x="5382039" y="1433769"/>
            <a:ext cx="486105"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628FF6BD-5FFF-4A23-B4E6-4A9D22CFD291}"/>
              </a:ext>
            </a:extLst>
          </p:cNvPr>
          <p:cNvSpPr/>
          <p:nvPr/>
        </p:nvSpPr>
        <p:spPr>
          <a:xfrm>
            <a:off x="4822924" y="1433769"/>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9" name="矩形 8">
            <a:extLst>
              <a:ext uri="{FF2B5EF4-FFF2-40B4-BE49-F238E27FC236}">
                <a16:creationId xmlns:a16="http://schemas.microsoft.com/office/drawing/2014/main" id="{D622920F-8C38-4ED0-991A-BC2BE9898BB3}"/>
              </a:ext>
            </a:extLst>
          </p:cNvPr>
          <p:cNvSpPr/>
          <p:nvPr/>
        </p:nvSpPr>
        <p:spPr>
          <a:xfrm>
            <a:off x="5580112" y="3579862"/>
            <a:ext cx="469156"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文字方塊 9">
            <a:extLst>
              <a:ext uri="{FF2B5EF4-FFF2-40B4-BE49-F238E27FC236}">
                <a16:creationId xmlns:a16="http://schemas.microsoft.com/office/drawing/2014/main" id="{9E201233-0C48-45AC-A574-C2D07BF65CB9}"/>
              </a:ext>
            </a:extLst>
          </p:cNvPr>
          <p:cNvSpPr txBox="1"/>
          <p:nvPr/>
        </p:nvSpPr>
        <p:spPr>
          <a:xfrm>
            <a:off x="1481328" y="2411331"/>
            <a:ext cx="3090671" cy="2092881"/>
          </a:xfrm>
          <a:prstGeom prst="rect">
            <a:avLst/>
          </a:prstGeom>
          <a:noFill/>
        </p:spPr>
        <p:txBody>
          <a:bodyPr wrap="square" rtlCol="0">
            <a:spAutoFit/>
          </a:bodyPr>
          <a:lstStyle/>
          <a:p>
            <a:pPr algn="just"/>
            <a:r>
              <a:rPr lang="en-US" altLang="zh-TW" sz="1200" b="1" dirty="0">
                <a:latin typeface="+mn-lt"/>
              </a:rPr>
              <a:t>Step</a:t>
            </a:r>
            <a:r>
              <a:rPr lang="zh-TW" altLang="en-US" sz="1200" b="1" dirty="0">
                <a:latin typeface="+mn-lt"/>
              </a:rPr>
              <a:t> </a:t>
            </a:r>
            <a:r>
              <a:rPr lang="en-US" altLang="zh-TW" sz="1200" b="1" dirty="0">
                <a:latin typeface="+mn-lt"/>
              </a:rPr>
              <a:t>3. </a:t>
            </a:r>
            <a:r>
              <a:rPr lang="en-US" altLang="zh-TW" sz="1200" dirty="0">
                <a:latin typeface="+mn-lt"/>
              </a:rPr>
              <a:t>Switch to the </a:t>
            </a:r>
            <a:r>
              <a:rPr lang="en-US" altLang="zh-TW" sz="1200" b="1" dirty="0">
                <a:latin typeface="+mn-lt"/>
              </a:rPr>
              <a:t>"Image" </a:t>
            </a:r>
            <a:r>
              <a:rPr lang="en-US" altLang="zh-TW" sz="1200" dirty="0">
                <a:latin typeface="+mn-lt"/>
              </a:rPr>
              <a:t>page</a:t>
            </a:r>
          </a:p>
          <a:p>
            <a:pPr algn="just"/>
            <a:r>
              <a:rPr lang="en-US" altLang="zh-TW" sz="1200" b="1" dirty="0">
                <a:latin typeface="+mn-lt"/>
              </a:rPr>
              <a:t>Step 4. </a:t>
            </a:r>
            <a:r>
              <a:rPr lang="en-US" altLang="zh-TW" sz="1200" dirty="0">
                <a:latin typeface="+mn-lt"/>
              </a:rPr>
              <a:t>Click </a:t>
            </a:r>
            <a:r>
              <a:rPr lang="en-US" altLang="zh-TW" sz="1200" b="1" dirty="0">
                <a:latin typeface="+mn-lt"/>
              </a:rPr>
              <a:t>"Connect" </a:t>
            </a:r>
          </a:p>
          <a:p>
            <a:pPr algn="just"/>
            <a:r>
              <a:rPr lang="en-US" altLang="zh-TW" sz="1200" b="1" dirty="0">
                <a:latin typeface="+mn-lt"/>
              </a:rPr>
              <a:t>Step 5.</a:t>
            </a:r>
          </a:p>
          <a:p>
            <a:pPr marL="171450" indent="-171450" algn="just">
              <a:buFont typeface="Arial" panose="020B0604020202020204" pitchFamily="34" charset="0"/>
              <a:buChar char="•"/>
            </a:pPr>
            <a:r>
              <a:rPr kumimoji="0" lang="en-US" altLang="zh-TW" sz="1050" dirty="0">
                <a:latin typeface="+mn-lt"/>
              </a:rPr>
              <a:t>Tick User Def</a:t>
            </a:r>
          </a:p>
          <a:p>
            <a:pPr marL="171450" indent="-171450">
              <a:buFont typeface="Arial" panose="020B0604020202020204" pitchFamily="34" charset="0"/>
              <a:buChar char="•"/>
            </a:pPr>
            <a:r>
              <a:rPr kumimoji="0" lang="en-US" altLang="zh-TW" sz="1000" dirty="0">
                <a:latin typeface="+mn-lt"/>
              </a:rPr>
              <a:t>Face Detection, Gesture - RGB888 W:320 H:320</a:t>
            </a:r>
          </a:p>
          <a:p>
            <a:pPr marL="171450" indent="-171450">
              <a:buFont typeface="Arial" panose="020B0604020202020204" pitchFamily="34" charset="0"/>
              <a:buChar char="•"/>
            </a:pPr>
            <a:r>
              <a:rPr kumimoji="0" lang="en-US" altLang="zh-TW" sz="1000" b="1" dirty="0">
                <a:latin typeface="+mn-lt"/>
              </a:rPr>
              <a:t>A+V_RGB – RGB888 W:320 H:320</a:t>
            </a:r>
          </a:p>
          <a:p>
            <a:pPr marL="171450" indent="-171450">
              <a:buFont typeface="Arial" panose="020B0604020202020204" pitchFamily="34" charset="0"/>
              <a:buChar char="•"/>
            </a:pPr>
            <a:r>
              <a:rPr kumimoji="0" lang="en-US" altLang="zh-TW" sz="1000" dirty="0">
                <a:latin typeface="+mn-lt"/>
              </a:rPr>
              <a:t>Push enter after input W and H (red text will turn black)</a:t>
            </a:r>
          </a:p>
          <a:p>
            <a:pPr marL="171450" indent="-171450">
              <a:buFont typeface="Arial" panose="020B0604020202020204" pitchFamily="34" charset="0"/>
              <a:buChar char="•"/>
            </a:pPr>
            <a:r>
              <a:rPr kumimoji="0" lang="en-US" altLang="zh-TW" sz="1000" dirty="0">
                <a:latin typeface="+mn-lt"/>
              </a:rPr>
              <a:t>Face Detection, Gesture - Tick RB </a:t>
            </a:r>
            <a:r>
              <a:rPr kumimoji="0" lang="en-US" altLang="zh-TW" sz="1000" dirty="0" err="1">
                <a:latin typeface="+mn-lt"/>
              </a:rPr>
              <a:t>ch</a:t>
            </a:r>
            <a:endParaRPr kumimoji="0" lang="en-US" altLang="zh-TW" sz="1000" dirty="0">
              <a:latin typeface="+mn-lt"/>
            </a:endParaRPr>
          </a:p>
          <a:p>
            <a:pPr marL="171450" indent="-171450">
              <a:buFont typeface="Arial" panose="020B0604020202020204" pitchFamily="34" charset="0"/>
              <a:buChar char="•"/>
            </a:pPr>
            <a:r>
              <a:rPr kumimoji="0" lang="en-US" altLang="zh-TW" sz="1000" dirty="0">
                <a:latin typeface="+mn-lt"/>
              </a:rPr>
              <a:t>Tick +128</a:t>
            </a:r>
          </a:p>
          <a:p>
            <a:pPr marL="171450" indent="-171450">
              <a:buFont typeface="Arial" panose="020B0604020202020204" pitchFamily="34" charset="0"/>
              <a:buChar char="•"/>
            </a:pPr>
            <a:r>
              <a:rPr kumimoji="0" lang="en-US" altLang="zh-TW" sz="1000" dirty="0">
                <a:latin typeface="+mn-lt"/>
              </a:rPr>
              <a:t>Tick AI info - Enable</a:t>
            </a:r>
            <a:r>
              <a:rPr kumimoji="0" lang="en-US" altLang="zh-TW" sz="1000" b="1" dirty="0">
                <a:latin typeface="+mn-lt"/>
              </a:rPr>
              <a:t> </a:t>
            </a:r>
            <a:r>
              <a:rPr kumimoji="0" lang="en-US" altLang="zh-TW" sz="1000" dirty="0">
                <a:latin typeface="+mn-lt"/>
              </a:rPr>
              <a:t>AI info (bounding box)</a:t>
            </a:r>
            <a:endParaRPr lang="en-US" altLang="zh-TW" sz="1200" b="1" dirty="0">
              <a:latin typeface="+mn-lt"/>
            </a:endParaRPr>
          </a:p>
          <a:p>
            <a:pPr algn="just"/>
            <a:r>
              <a:rPr lang="en-US" altLang="zh-TW" sz="1200" b="1" dirty="0">
                <a:latin typeface="+mn-lt"/>
              </a:rPr>
              <a:t>Step 6. </a:t>
            </a:r>
            <a:r>
              <a:rPr lang="en-US" altLang="zh-TW" sz="1200" dirty="0">
                <a:latin typeface="+mn-lt"/>
              </a:rPr>
              <a:t>Click </a:t>
            </a:r>
            <a:r>
              <a:rPr lang="en-US" altLang="zh-TW" sz="1200" b="1" dirty="0">
                <a:latin typeface="+mn-lt"/>
              </a:rPr>
              <a:t>"Write"</a:t>
            </a:r>
            <a:endParaRPr lang="zh-TW" altLang="en-US" sz="1200" b="1" dirty="0">
              <a:latin typeface="+mn-lt"/>
              <a:ea typeface="+mn-ea"/>
            </a:endParaRPr>
          </a:p>
        </p:txBody>
      </p:sp>
      <p:sp>
        <p:nvSpPr>
          <p:cNvPr id="11" name="矩形 10">
            <a:extLst>
              <a:ext uri="{FF2B5EF4-FFF2-40B4-BE49-F238E27FC236}">
                <a16:creationId xmlns:a16="http://schemas.microsoft.com/office/drawing/2014/main" id="{C28C99CC-7457-46AB-8C63-2271A54B418A}"/>
              </a:ext>
            </a:extLst>
          </p:cNvPr>
          <p:cNvSpPr/>
          <p:nvPr/>
        </p:nvSpPr>
        <p:spPr>
          <a:xfrm>
            <a:off x="5471998" y="1606747"/>
            <a:ext cx="180122" cy="17287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04C467FB-86AD-40C9-8B5E-22907DAB051E}"/>
              </a:ext>
            </a:extLst>
          </p:cNvPr>
          <p:cNvSpPr/>
          <p:nvPr/>
        </p:nvSpPr>
        <p:spPr>
          <a:xfrm>
            <a:off x="1666634" y="1613981"/>
            <a:ext cx="2041270" cy="16563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箭號: 向右 12">
            <a:extLst>
              <a:ext uri="{FF2B5EF4-FFF2-40B4-BE49-F238E27FC236}">
                <a16:creationId xmlns:a16="http://schemas.microsoft.com/office/drawing/2014/main" id="{097D461B-9E1E-4658-BFC9-EE42FC8283B6}"/>
              </a:ext>
            </a:extLst>
          </p:cNvPr>
          <p:cNvSpPr/>
          <p:nvPr/>
        </p:nvSpPr>
        <p:spPr>
          <a:xfrm>
            <a:off x="3779912" y="1679258"/>
            <a:ext cx="745124" cy="432016"/>
          </a:xfrm>
          <a:prstGeom prst="rightArrow">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4" name="文字方塊 13">
            <a:extLst>
              <a:ext uri="{FF2B5EF4-FFF2-40B4-BE49-F238E27FC236}">
                <a16:creationId xmlns:a16="http://schemas.microsoft.com/office/drawing/2014/main" id="{C974EF93-7377-433D-96EA-828485BD378D}"/>
              </a:ext>
            </a:extLst>
          </p:cNvPr>
          <p:cNvSpPr txBox="1"/>
          <p:nvPr/>
        </p:nvSpPr>
        <p:spPr>
          <a:xfrm>
            <a:off x="4307296" y="121259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1.</a:t>
            </a:r>
            <a:endParaRPr lang="zh-TW" altLang="en-US" sz="1200" b="1" dirty="0">
              <a:solidFill>
                <a:srgbClr val="FF0000"/>
              </a:solidFill>
              <a:highlight>
                <a:srgbClr val="FFFF00"/>
              </a:highlight>
              <a:latin typeface="+mn-ea"/>
              <a:ea typeface="+mn-ea"/>
            </a:endParaRPr>
          </a:p>
        </p:txBody>
      </p:sp>
      <p:sp>
        <p:nvSpPr>
          <p:cNvPr id="15" name="文字方塊 14">
            <a:extLst>
              <a:ext uri="{FF2B5EF4-FFF2-40B4-BE49-F238E27FC236}">
                <a16:creationId xmlns:a16="http://schemas.microsoft.com/office/drawing/2014/main" id="{26F52163-5EA0-44C3-9300-DD1222BD979D}"/>
              </a:ext>
            </a:extLst>
          </p:cNvPr>
          <p:cNvSpPr txBox="1"/>
          <p:nvPr/>
        </p:nvSpPr>
        <p:spPr>
          <a:xfrm>
            <a:off x="5465516" y="118019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16" name="文字方塊 15">
            <a:extLst>
              <a:ext uri="{FF2B5EF4-FFF2-40B4-BE49-F238E27FC236}">
                <a16:creationId xmlns:a16="http://schemas.microsoft.com/office/drawing/2014/main" id="{75DE70EA-0E53-42E9-A035-DC3A4B1CDA7B}"/>
              </a:ext>
            </a:extLst>
          </p:cNvPr>
          <p:cNvSpPr txBox="1"/>
          <p:nvPr/>
        </p:nvSpPr>
        <p:spPr>
          <a:xfrm>
            <a:off x="5229952" y="15546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3.</a:t>
            </a:r>
            <a:endParaRPr lang="zh-TW" altLang="en-US" sz="1200" b="1" dirty="0">
              <a:solidFill>
                <a:srgbClr val="FF0000"/>
              </a:solidFill>
              <a:highlight>
                <a:srgbClr val="FFFF00"/>
              </a:highlight>
              <a:latin typeface="+mn-ea"/>
              <a:ea typeface="+mn-ea"/>
            </a:endParaRPr>
          </a:p>
        </p:txBody>
      </p:sp>
      <p:sp>
        <p:nvSpPr>
          <p:cNvPr id="17" name="文字方塊 16">
            <a:extLst>
              <a:ext uri="{FF2B5EF4-FFF2-40B4-BE49-F238E27FC236}">
                <a16:creationId xmlns:a16="http://schemas.microsoft.com/office/drawing/2014/main" id="{32142C24-A02A-4CAD-AB1A-2862AB45E6F1}"/>
              </a:ext>
            </a:extLst>
          </p:cNvPr>
          <p:cNvSpPr txBox="1"/>
          <p:nvPr/>
        </p:nvSpPr>
        <p:spPr>
          <a:xfrm>
            <a:off x="4586170" y="141618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4.</a:t>
            </a:r>
            <a:endParaRPr lang="zh-TW" altLang="en-US" sz="1200" b="1" dirty="0">
              <a:solidFill>
                <a:srgbClr val="FF0000"/>
              </a:solidFill>
              <a:highlight>
                <a:srgbClr val="FFFF00"/>
              </a:highlight>
              <a:latin typeface="+mn-ea"/>
              <a:ea typeface="+mn-ea"/>
            </a:endParaRPr>
          </a:p>
        </p:txBody>
      </p:sp>
      <p:sp>
        <p:nvSpPr>
          <p:cNvPr id="18" name="文字方塊 17">
            <a:extLst>
              <a:ext uri="{FF2B5EF4-FFF2-40B4-BE49-F238E27FC236}">
                <a16:creationId xmlns:a16="http://schemas.microsoft.com/office/drawing/2014/main" id="{8A945881-9F13-4285-97D3-536106FEC220}"/>
              </a:ext>
            </a:extLst>
          </p:cNvPr>
          <p:cNvSpPr txBox="1"/>
          <p:nvPr/>
        </p:nvSpPr>
        <p:spPr>
          <a:xfrm>
            <a:off x="5292080" y="353686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6.</a:t>
            </a:r>
            <a:endParaRPr lang="zh-TW" altLang="en-US" sz="1200" b="1" dirty="0">
              <a:solidFill>
                <a:srgbClr val="FF0000"/>
              </a:solidFill>
              <a:highlight>
                <a:srgbClr val="FFFF00"/>
              </a:highlight>
              <a:latin typeface="+mn-ea"/>
              <a:ea typeface="+mn-ea"/>
            </a:endParaRPr>
          </a:p>
        </p:txBody>
      </p:sp>
      <p:sp>
        <p:nvSpPr>
          <p:cNvPr id="19" name="文字方塊 18">
            <a:extLst>
              <a:ext uri="{FF2B5EF4-FFF2-40B4-BE49-F238E27FC236}">
                <a16:creationId xmlns:a16="http://schemas.microsoft.com/office/drawing/2014/main" id="{011EA0F6-76F7-44D5-BAAC-BA1E9ED44D4C}"/>
              </a:ext>
            </a:extLst>
          </p:cNvPr>
          <p:cNvSpPr txBox="1"/>
          <p:nvPr/>
        </p:nvSpPr>
        <p:spPr>
          <a:xfrm>
            <a:off x="2263364" y="1318689"/>
            <a:ext cx="847809" cy="276999"/>
          </a:xfrm>
          <a:prstGeom prst="rect">
            <a:avLst/>
          </a:prstGeom>
          <a:noFill/>
        </p:spPr>
        <p:txBody>
          <a:bodyPr wrap="square" rtlCol="0">
            <a:spAutoFit/>
          </a:bodyPr>
          <a:lstStyle/>
          <a:p>
            <a:pPr algn="just"/>
            <a:r>
              <a:rPr lang="en-US" altLang="zh-TW" sz="1200" b="1" dirty="0">
                <a:highlight>
                  <a:srgbClr val="FFFF00"/>
                </a:highlight>
                <a:latin typeface="+mn-ea"/>
                <a:ea typeface="+mn-ea"/>
              </a:rPr>
              <a:t>Demo Tool</a:t>
            </a:r>
            <a:endParaRPr lang="zh-TW" altLang="en-US" sz="1200" b="1" dirty="0">
              <a:highlight>
                <a:srgbClr val="FFFF00"/>
              </a:highlight>
              <a:latin typeface="+mn-ea"/>
              <a:ea typeface="+mn-ea"/>
            </a:endParaRPr>
          </a:p>
        </p:txBody>
      </p:sp>
      <p:sp>
        <p:nvSpPr>
          <p:cNvPr id="23" name="文字方塊 22">
            <a:extLst>
              <a:ext uri="{FF2B5EF4-FFF2-40B4-BE49-F238E27FC236}">
                <a16:creationId xmlns:a16="http://schemas.microsoft.com/office/drawing/2014/main" id="{374BBCCB-4C56-4A02-8AEB-02343A04F1EB}"/>
              </a:ext>
            </a:extLst>
          </p:cNvPr>
          <p:cNvSpPr txBox="1"/>
          <p:nvPr/>
        </p:nvSpPr>
        <p:spPr>
          <a:xfrm>
            <a:off x="4571999" y="193141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5.</a:t>
            </a:r>
            <a:endParaRPr lang="zh-TW" altLang="en-US" sz="1200" b="1" dirty="0">
              <a:solidFill>
                <a:srgbClr val="FF0000"/>
              </a:solidFill>
              <a:highlight>
                <a:srgbClr val="FFFF00"/>
              </a:highlight>
              <a:latin typeface="+mn-ea"/>
              <a:ea typeface="+mn-ea"/>
            </a:endParaRPr>
          </a:p>
        </p:txBody>
      </p:sp>
      <p:sp>
        <p:nvSpPr>
          <p:cNvPr id="24" name="矩形 23">
            <a:extLst>
              <a:ext uri="{FF2B5EF4-FFF2-40B4-BE49-F238E27FC236}">
                <a16:creationId xmlns:a16="http://schemas.microsoft.com/office/drawing/2014/main" id="{66F93183-D54F-4175-A418-0E3AE8EDA5C2}"/>
              </a:ext>
            </a:extLst>
          </p:cNvPr>
          <p:cNvSpPr/>
          <p:nvPr/>
        </p:nvSpPr>
        <p:spPr>
          <a:xfrm>
            <a:off x="4796212" y="1900127"/>
            <a:ext cx="2371265" cy="33857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19388545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DDE193-0209-4603-9AA1-36B0591E0105}"/>
              </a:ext>
            </a:extLst>
          </p:cNvPr>
          <p:cNvSpPr>
            <a:spLocks noGrp="1"/>
          </p:cNvSpPr>
          <p:nvPr>
            <p:ph type="title"/>
          </p:nvPr>
        </p:nvSpPr>
        <p:spPr/>
        <p:txBody>
          <a:bodyPr/>
          <a:lstStyle/>
          <a:p>
            <a:r>
              <a:rPr lang="en-US" altLang="zh-TW" dirty="0"/>
              <a:t>How to Bring Up </a:t>
            </a:r>
            <a:r>
              <a:rPr lang="en-US" altLang="zh-TW" dirty="0" err="1"/>
              <a:t>DemoKit</a:t>
            </a:r>
            <a:r>
              <a:rPr lang="en-US" altLang="zh-TW" dirty="0"/>
              <a:t> Board</a:t>
            </a:r>
            <a:r>
              <a:rPr lang="zh-TW" altLang="en-US" dirty="0"/>
              <a:t> </a:t>
            </a:r>
            <a:r>
              <a:rPr lang="en-US" altLang="zh-TW" dirty="0"/>
              <a:t>– 8</a:t>
            </a:r>
            <a:endParaRPr lang="zh-TW" altLang="en-US" dirty="0"/>
          </a:p>
        </p:txBody>
      </p:sp>
      <p:sp>
        <p:nvSpPr>
          <p:cNvPr id="3" name="投影片編號版面配置區 2">
            <a:extLst>
              <a:ext uri="{FF2B5EF4-FFF2-40B4-BE49-F238E27FC236}">
                <a16:creationId xmlns:a16="http://schemas.microsoft.com/office/drawing/2014/main" id="{5D727459-7842-42ED-A6B7-D2DA78630BCF}"/>
              </a:ext>
            </a:extLst>
          </p:cNvPr>
          <p:cNvSpPr>
            <a:spLocks noGrp="1"/>
          </p:cNvSpPr>
          <p:nvPr>
            <p:ph type="sldNum" sz="quarter" idx="12"/>
          </p:nvPr>
        </p:nvSpPr>
        <p:spPr/>
        <p:txBody>
          <a:bodyPr/>
          <a:lstStyle/>
          <a:p>
            <a:pPr>
              <a:defRPr/>
            </a:pPr>
            <a:fld id="{74D1B379-E456-4785-B900-A6205A36BE13}" type="slidenum">
              <a:rPr lang="zh-TW" altLang="en-US" smtClean="0"/>
              <a:pPr>
                <a:defRPr/>
              </a:pPr>
              <a:t>22</a:t>
            </a:fld>
            <a:endParaRPr lang="zh-TW" altLang="en-US"/>
          </a:p>
        </p:txBody>
      </p:sp>
      <p:sp>
        <p:nvSpPr>
          <p:cNvPr id="6" name="矩形 5">
            <a:extLst>
              <a:ext uri="{FF2B5EF4-FFF2-40B4-BE49-F238E27FC236}">
                <a16:creationId xmlns:a16="http://schemas.microsoft.com/office/drawing/2014/main" id="{7AF80DDF-019E-44A4-B851-671642417F25}"/>
              </a:ext>
            </a:extLst>
          </p:cNvPr>
          <p:cNvSpPr/>
          <p:nvPr/>
        </p:nvSpPr>
        <p:spPr>
          <a:xfrm>
            <a:off x="4395139" y="1037834"/>
            <a:ext cx="4464496" cy="1231106"/>
          </a:xfrm>
          <a:prstGeom prst="rect">
            <a:avLst/>
          </a:prstGeom>
        </p:spPr>
        <p:txBody>
          <a:bodyPr wrap="square">
            <a:spAutoFit/>
          </a:bodyPr>
          <a:lstStyle/>
          <a:p>
            <a:pPr marL="171450" indent="-171450">
              <a:buFont typeface="Arial" panose="020B0604020202020204" pitchFamily="34" charset="0"/>
              <a:buChar char="•"/>
            </a:pPr>
            <a:r>
              <a:rPr lang="en-US" altLang="zh-TW" sz="1400" b="1" dirty="0"/>
              <a:t>Description</a:t>
            </a:r>
          </a:p>
          <a:p>
            <a:pPr marL="171450" indent="-171450">
              <a:buFont typeface="Wingdings" panose="05000000000000000000" pitchFamily="2" charset="2"/>
              <a:buChar char="Ø"/>
            </a:pPr>
            <a:r>
              <a:rPr lang="en-US" altLang="zh-TW" sz="1200" dirty="0"/>
              <a:t>When abnormal sound is detected, the output will be the display abnormal sound (such as baby crying)</a:t>
            </a:r>
          </a:p>
          <a:p>
            <a:pPr marL="171450" indent="-171450">
              <a:buFont typeface="Wingdings" panose="05000000000000000000" pitchFamily="2" charset="2"/>
              <a:buChar char="Ø"/>
            </a:pPr>
            <a:r>
              <a:rPr lang="en-US" altLang="zh-TW" sz="1200" dirty="0"/>
              <a:t>Using NB or smartphone ..</a:t>
            </a:r>
            <a:r>
              <a:rPr lang="en-US" altLang="zh-TW" sz="1200" dirty="0" err="1"/>
              <a:t>etc</a:t>
            </a:r>
            <a:r>
              <a:rPr lang="en-US" altLang="zh-TW" sz="1200" dirty="0"/>
              <a:t> play folder [Abnormal Sound file\Baby_cry.wav]</a:t>
            </a:r>
            <a:endParaRPr lang="zh-TW" altLang="en-US" sz="1200" dirty="0"/>
          </a:p>
          <a:p>
            <a:pPr marL="171450" indent="-171450">
              <a:buFont typeface="Wingdings" panose="05000000000000000000" pitchFamily="2" charset="2"/>
              <a:buChar char="Ø"/>
            </a:pPr>
            <a:endParaRPr lang="en-US" altLang="zh-TW" sz="1200" dirty="0"/>
          </a:p>
        </p:txBody>
      </p:sp>
      <p:sp>
        <p:nvSpPr>
          <p:cNvPr id="10" name="內容版面配置區 4">
            <a:extLst>
              <a:ext uri="{FF2B5EF4-FFF2-40B4-BE49-F238E27FC236}">
                <a16:creationId xmlns:a16="http://schemas.microsoft.com/office/drawing/2014/main" id="{57CC6B4B-CA2A-41E5-B73A-27B1B1092BB0}"/>
              </a:ext>
            </a:extLst>
          </p:cNvPr>
          <p:cNvSpPr txBox="1">
            <a:spLocks/>
          </p:cNvSpPr>
          <p:nvPr/>
        </p:nvSpPr>
        <p:spPr>
          <a:xfrm>
            <a:off x="4244923" y="4540973"/>
            <a:ext cx="2271293" cy="220610"/>
          </a:xfrm>
          <a:prstGeom prst="rect">
            <a:avLst/>
          </a:prstGeom>
        </p:spPr>
        <p:txBody>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marL="0" indent="0" algn="ctr">
              <a:buNone/>
            </a:pPr>
            <a:r>
              <a:rPr lang="en-US" altLang="zh-TW" sz="1100" b="1" dirty="0"/>
              <a:t>UART0 System log </a:t>
            </a:r>
            <a:endParaRPr kumimoji="0" lang="en-US" altLang="zh-TW" sz="1100" b="1" dirty="0"/>
          </a:p>
        </p:txBody>
      </p:sp>
      <p:sp>
        <p:nvSpPr>
          <p:cNvPr id="12" name="內容版面配置區 4">
            <a:extLst>
              <a:ext uri="{FF2B5EF4-FFF2-40B4-BE49-F238E27FC236}">
                <a16:creationId xmlns:a16="http://schemas.microsoft.com/office/drawing/2014/main" id="{463D65A6-E721-4429-8BB9-4B8F28CD3223}"/>
              </a:ext>
            </a:extLst>
          </p:cNvPr>
          <p:cNvSpPr txBox="1">
            <a:spLocks/>
          </p:cNvSpPr>
          <p:nvPr/>
        </p:nvSpPr>
        <p:spPr>
          <a:xfrm>
            <a:off x="6636877" y="4540678"/>
            <a:ext cx="2271293" cy="190453"/>
          </a:xfrm>
          <a:prstGeom prst="rect">
            <a:avLst/>
          </a:prstGeom>
        </p:spPr>
        <p:txBody>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pPr marL="0" indent="0" algn="ctr">
              <a:buNone/>
            </a:pPr>
            <a:r>
              <a:rPr lang="en-US" altLang="zh-TW" sz="1100" b="1" dirty="0"/>
              <a:t>UART1 NPU log </a:t>
            </a:r>
            <a:endParaRPr kumimoji="0" lang="en-US" altLang="zh-TW" sz="1100" b="1" dirty="0"/>
          </a:p>
        </p:txBody>
      </p:sp>
      <p:pic>
        <p:nvPicPr>
          <p:cNvPr id="8" name="圖片 7">
            <a:extLst>
              <a:ext uri="{FF2B5EF4-FFF2-40B4-BE49-F238E27FC236}">
                <a16:creationId xmlns:a16="http://schemas.microsoft.com/office/drawing/2014/main" id="{63DB28BF-DD26-40A6-8BFD-4D5E3646B45E}"/>
              </a:ext>
            </a:extLst>
          </p:cNvPr>
          <p:cNvPicPr>
            <a:picLocks noChangeAspect="1"/>
          </p:cNvPicPr>
          <p:nvPr/>
        </p:nvPicPr>
        <p:blipFill>
          <a:blip r:embed="rId2"/>
          <a:stretch>
            <a:fillRect/>
          </a:stretch>
        </p:blipFill>
        <p:spPr>
          <a:xfrm>
            <a:off x="179512" y="1132919"/>
            <a:ext cx="3656147" cy="3696398"/>
          </a:xfrm>
          <a:prstGeom prst="rect">
            <a:avLst/>
          </a:prstGeom>
        </p:spPr>
      </p:pic>
      <p:pic>
        <p:nvPicPr>
          <p:cNvPr id="13" name="圖片 12">
            <a:extLst>
              <a:ext uri="{FF2B5EF4-FFF2-40B4-BE49-F238E27FC236}">
                <a16:creationId xmlns:a16="http://schemas.microsoft.com/office/drawing/2014/main" id="{3085DCA4-A08D-4702-AA9B-712A4868F440}"/>
              </a:ext>
            </a:extLst>
          </p:cNvPr>
          <p:cNvPicPr>
            <a:picLocks noChangeAspect="1"/>
          </p:cNvPicPr>
          <p:nvPr/>
        </p:nvPicPr>
        <p:blipFill>
          <a:blip r:embed="rId3"/>
          <a:stretch>
            <a:fillRect/>
          </a:stretch>
        </p:blipFill>
        <p:spPr>
          <a:xfrm>
            <a:off x="4067944" y="2322708"/>
            <a:ext cx="2654928" cy="1903090"/>
          </a:xfrm>
          <a:prstGeom prst="rect">
            <a:avLst/>
          </a:prstGeom>
        </p:spPr>
      </p:pic>
      <p:sp>
        <p:nvSpPr>
          <p:cNvPr id="14" name="文字方塊 13">
            <a:extLst>
              <a:ext uri="{FF2B5EF4-FFF2-40B4-BE49-F238E27FC236}">
                <a16:creationId xmlns:a16="http://schemas.microsoft.com/office/drawing/2014/main" id="{710EC923-878A-46D5-8B1A-791C843042D6}"/>
              </a:ext>
            </a:extLst>
          </p:cNvPr>
          <p:cNvSpPr txBox="1"/>
          <p:nvPr/>
        </p:nvSpPr>
        <p:spPr>
          <a:xfrm>
            <a:off x="379933" y="4684551"/>
            <a:ext cx="4078883" cy="276999"/>
          </a:xfrm>
          <a:prstGeom prst="rect">
            <a:avLst/>
          </a:prstGeom>
          <a:noFill/>
        </p:spPr>
        <p:txBody>
          <a:bodyPr wrap="square" rtlCol="0">
            <a:spAutoFit/>
          </a:bodyPr>
          <a:lstStyle/>
          <a:p>
            <a:r>
              <a:rPr lang="en-US" altLang="zh-TW" sz="1200" b="1" dirty="0">
                <a:highlight>
                  <a:srgbClr val="FFFF00"/>
                </a:highlight>
                <a:latin typeface="+mn-lt"/>
              </a:rPr>
              <a:t>Human detection(RGB) + Abnormal sound recognize result</a:t>
            </a:r>
            <a:endParaRPr lang="zh-TW" altLang="en-US" sz="1200" dirty="0">
              <a:latin typeface="+mn-lt"/>
              <a:ea typeface="+mn-ea"/>
            </a:endParaRPr>
          </a:p>
        </p:txBody>
      </p:sp>
      <p:pic>
        <p:nvPicPr>
          <p:cNvPr id="15" name="圖片 14">
            <a:extLst>
              <a:ext uri="{FF2B5EF4-FFF2-40B4-BE49-F238E27FC236}">
                <a16:creationId xmlns:a16="http://schemas.microsoft.com/office/drawing/2014/main" id="{0716452E-85AB-45DC-BF46-0010DFF21863}"/>
              </a:ext>
            </a:extLst>
          </p:cNvPr>
          <p:cNvPicPr>
            <a:picLocks noChangeAspect="1"/>
          </p:cNvPicPr>
          <p:nvPr/>
        </p:nvPicPr>
        <p:blipFill>
          <a:blip r:embed="rId4"/>
          <a:stretch>
            <a:fillRect/>
          </a:stretch>
        </p:blipFill>
        <p:spPr>
          <a:xfrm>
            <a:off x="6876256" y="2310380"/>
            <a:ext cx="2173764" cy="2061570"/>
          </a:xfrm>
          <a:prstGeom prst="rect">
            <a:avLst/>
          </a:prstGeom>
        </p:spPr>
      </p:pic>
    </p:spTree>
    <p:extLst>
      <p:ext uri="{BB962C8B-B14F-4D97-AF65-F5344CB8AC3E}">
        <p14:creationId xmlns:p14="http://schemas.microsoft.com/office/powerpoint/2010/main" val="904344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25F864-6473-483A-8296-5FE65D35D492}"/>
              </a:ext>
            </a:extLst>
          </p:cNvPr>
          <p:cNvSpPr>
            <a:spLocks noGrp="1"/>
          </p:cNvSpPr>
          <p:nvPr>
            <p:ph type="title"/>
          </p:nvPr>
        </p:nvSpPr>
        <p:spPr/>
        <p:txBody>
          <a:bodyPr/>
          <a:lstStyle/>
          <a:p>
            <a:r>
              <a:rPr lang="en-US" altLang="zh-TW" dirty="0"/>
              <a:t>How to Install Development Environment</a:t>
            </a:r>
            <a:endParaRPr lang="zh-TW" altLang="en-US" dirty="0"/>
          </a:p>
        </p:txBody>
      </p:sp>
      <p:sp>
        <p:nvSpPr>
          <p:cNvPr id="4" name="投影片編號版面配置區 3">
            <a:extLst>
              <a:ext uri="{FF2B5EF4-FFF2-40B4-BE49-F238E27FC236}">
                <a16:creationId xmlns:a16="http://schemas.microsoft.com/office/drawing/2014/main" id="{A77BDB60-7E4E-41E4-9A10-9CFBCC9619D6}"/>
              </a:ext>
            </a:extLst>
          </p:cNvPr>
          <p:cNvSpPr>
            <a:spLocks noGrp="1"/>
          </p:cNvSpPr>
          <p:nvPr>
            <p:ph type="sldNum" sz="quarter" idx="12"/>
          </p:nvPr>
        </p:nvSpPr>
        <p:spPr/>
        <p:txBody>
          <a:bodyPr/>
          <a:lstStyle/>
          <a:p>
            <a:pPr>
              <a:defRPr/>
            </a:pPr>
            <a:fld id="{74D1B379-E456-4785-B900-A6205A36BE13}" type="slidenum">
              <a:rPr lang="zh-TW" altLang="en-US" smtClean="0"/>
              <a:pPr>
                <a:defRPr/>
              </a:pPr>
              <a:t>23</a:t>
            </a:fld>
            <a:endParaRPr lang="zh-TW" altLang="en-US"/>
          </a:p>
        </p:txBody>
      </p:sp>
      <p:sp>
        <p:nvSpPr>
          <p:cNvPr id="3" name="內容版面配置區 2">
            <a:extLst>
              <a:ext uri="{FF2B5EF4-FFF2-40B4-BE49-F238E27FC236}">
                <a16:creationId xmlns:a16="http://schemas.microsoft.com/office/drawing/2014/main" id="{F3933F83-3172-428B-B597-79C0591680C7}"/>
              </a:ext>
            </a:extLst>
          </p:cNvPr>
          <p:cNvSpPr>
            <a:spLocks noGrp="1"/>
          </p:cNvSpPr>
          <p:nvPr>
            <p:ph idx="4294967295"/>
          </p:nvPr>
        </p:nvSpPr>
        <p:spPr>
          <a:xfrm>
            <a:off x="442119" y="987574"/>
            <a:ext cx="8259762" cy="3263900"/>
          </a:xfrm>
        </p:spPr>
        <p:txBody>
          <a:bodyPr>
            <a:normAutofit/>
          </a:bodyPr>
          <a:lstStyle/>
          <a:p>
            <a:pPr marL="342900" indent="-342900">
              <a:buFont typeface="+mj-lt"/>
              <a:buAutoNum type="arabicPeriod"/>
            </a:pPr>
            <a:r>
              <a:rPr lang="en-US" altLang="zh-TW" sz="1600" dirty="0"/>
              <a:t>Install Visual Studio Code(</a:t>
            </a:r>
            <a:r>
              <a:rPr lang="en-US" altLang="zh-TW" sz="1600" dirty="0" err="1"/>
              <a:t>VSCode</a:t>
            </a:r>
            <a:r>
              <a:rPr lang="en-US" altLang="zh-TW" sz="1600" dirty="0"/>
              <a:t>)</a:t>
            </a:r>
          </a:p>
          <a:p>
            <a:pPr lvl="1">
              <a:buFont typeface="Wingdings" panose="05000000000000000000" pitchFamily="2" charset="2"/>
              <a:buChar char="Ø"/>
            </a:pPr>
            <a:r>
              <a:rPr lang="en-US" altLang="zh-TW" sz="1600" dirty="0">
                <a:hlinkClick r:id="rId2"/>
              </a:rPr>
              <a:t>https://code.visualstudio.com/download</a:t>
            </a:r>
            <a:endParaRPr lang="en-US" altLang="zh-TW" sz="1600" dirty="0"/>
          </a:p>
          <a:p>
            <a:pPr marL="342900" indent="-342900">
              <a:buFont typeface="+mj-lt"/>
              <a:buAutoNum type="arabicPeriod"/>
            </a:pPr>
            <a:r>
              <a:rPr lang="en-US" altLang="zh-TW" sz="1600" dirty="0"/>
              <a:t>Install Embedded IDE(EIDE) plug in </a:t>
            </a:r>
            <a:r>
              <a:rPr lang="en-US" altLang="zh-TW" sz="1600" dirty="0" err="1"/>
              <a:t>VSCode</a:t>
            </a:r>
            <a:endParaRPr lang="en-US" altLang="zh-TW" sz="1600" dirty="0"/>
          </a:p>
          <a:p>
            <a:pPr lvl="1">
              <a:buFont typeface="Wingdings" panose="05000000000000000000" pitchFamily="2" charset="2"/>
              <a:buChar char="Ø"/>
            </a:pPr>
            <a:r>
              <a:rPr lang="en-US" altLang="zh-TW" sz="1600" dirty="0">
                <a:hlinkClick r:id="rId3"/>
              </a:rPr>
              <a:t>https://marketplace.visualstudio.com/items?itemName=CL.eide</a:t>
            </a:r>
            <a:endParaRPr lang="en-US" altLang="zh-TW" sz="1600" dirty="0"/>
          </a:p>
          <a:p>
            <a:pPr marL="342900" indent="-342900">
              <a:buFont typeface="+mj-lt"/>
              <a:buAutoNum type="arabicPeriod"/>
            </a:pPr>
            <a:r>
              <a:rPr lang="en-US" altLang="zh-TW" sz="1600" dirty="0"/>
              <a:t>Install .NET6 X64 Runtime package</a:t>
            </a:r>
          </a:p>
          <a:p>
            <a:pPr lvl="1">
              <a:buFont typeface="Wingdings" panose="05000000000000000000" pitchFamily="2" charset="2"/>
              <a:buChar char="Ø"/>
            </a:pPr>
            <a:r>
              <a:rPr lang="en-US" altLang="zh-TW" sz="1600" dirty="0"/>
              <a:t>After install EIDE done, The plug-in will auto download and install </a:t>
            </a:r>
            <a:r>
              <a:rPr lang="en-US" altLang="zh-TW" sz="1600" dirty="0" err="1"/>
              <a:t>eide</a:t>
            </a:r>
            <a:r>
              <a:rPr lang="en-US" altLang="zh-TW" sz="1600" dirty="0"/>
              <a:t>-binaries and .NET6 X64 Runtime package</a:t>
            </a:r>
          </a:p>
          <a:p>
            <a:pPr marL="342900" indent="-342900">
              <a:buFont typeface="+mj-lt"/>
              <a:buAutoNum type="arabicPeriod"/>
            </a:pPr>
            <a:r>
              <a:rPr lang="en-US" altLang="zh-TW" sz="1600" dirty="0"/>
              <a:t>Install GNU Arm Embedded Toolchain in </a:t>
            </a:r>
            <a:r>
              <a:rPr lang="en-US" altLang="zh-TW" sz="1600" dirty="0" err="1"/>
              <a:t>VSCode</a:t>
            </a:r>
            <a:endParaRPr lang="en-US" altLang="zh-TW" sz="1600" dirty="0"/>
          </a:p>
          <a:p>
            <a:r>
              <a:rPr lang="en-US" altLang="zh-TW" sz="1600" dirty="0"/>
              <a:t>Detail reference :</a:t>
            </a:r>
          </a:p>
          <a:p>
            <a:pPr marL="0" indent="0">
              <a:buNone/>
            </a:pPr>
            <a:r>
              <a:rPr lang="en-US" altLang="zh-TW" sz="1600" dirty="0"/>
              <a:t>SDK root path\</a:t>
            </a:r>
            <a:r>
              <a:rPr lang="es-ES" altLang="zh-TW" sz="1600" dirty="0"/>
              <a:t>VA8801_BSPSDK_V3.000.00</a:t>
            </a:r>
            <a:r>
              <a:rPr lang="en-US" altLang="zh-TW" sz="1600" dirty="0"/>
              <a:t>0</a:t>
            </a:r>
            <a:r>
              <a:rPr lang="es-ES" altLang="zh-TW" sz="1600" dirty="0"/>
              <a:t>_release\Doc\VSCode\</a:t>
            </a:r>
            <a:r>
              <a:rPr lang="en-US" altLang="zh-TW" sz="1600" dirty="0" err="1"/>
              <a:t>VSCode_Toolchain_Build</a:t>
            </a:r>
            <a:r>
              <a:rPr lang="en-US" altLang="zh-TW" sz="1600" dirty="0"/>
              <a:t> </a:t>
            </a:r>
            <a:r>
              <a:rPr lang="en-US" altLang="zh-TW" sz="1600" dirty="0" err="1"/>
              <a:t>System_user</a:t>
            </a:r>
            <a:r>
              <a:rPr lang="en-US" altLang="zh-TW" sz="1600" dirty="0"/>
              <a:t> guide_v2.0.pdf</a:t>
            </a:r>
            <a:endParaRPr lang="zh-TW" altLang="en-US" sz="1600" dirty="0"/>
          </a:p>
        </p:txBody>
      </p:sp>
    </p:spTree>
    <p:extLst>
      <p:ext uri="{BB962C8B-B14F-4D97-AF65-F5344CB8AC3E}">
        <p14:creationId xmlns:p14="http://schemas.microsoft.com/office/powerpoint/2010/main" val="21544222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6AE877D-AD12-4AE1-83C5-9FBE5074AB1F}"/>
              </a:ext>
            </a:extLst>
          </p:cNvPr>
          <p:cNvSpPr>
            <a:spLocks noGrp="1"/>
          </p:cNvSpPr>
          <p:nvPr>
            <p:ph type="title"/>
          </p:nvPr>
        </p:nvSpPr>
        <p:spPr>
          <a:xfrm>
            <a:off x="646907" y="149894"/>
            <a:ext cx="7886700" cy="993775"/>
          </a:xfrm>
        </p:spPr>
        <p:txBody>
          <a:bodyPr/>
          <a:lstStyle/>
          <a:p>
            <a:r>
              <a:rPr lang="en-US" altLang="zh-TW" dirty="0"/>
              <a:t>How to Start Development</a:t>
            </a:r>
          </a:p>
        </p:txBody>
      </p:sp>
      <p:sp>
        <p:nvSpPr>
          <p:cNvPr id="4" name="矩形 3">
            <a:extLst>
              <a:ext uri="{FF2B5EF4-FFF2-40B4-BE49-F238E27FC236}">
                <a16:creationId xmlns:a16="http://schemas.microsoft.com/office/drawing/2014/main" id="{D86D427D-AAEA-40C8-827E-68F85A9C6022}"/>
              </a:ext>
            </a:extLst>
          </p:cNvPr>
          <p:cNvSpPr/>
          <p:nvPr/>
        </p:nvSpPr>
        <p:spPr>
          <a:xfrm>
            <a:off x="392758" y="1163708"/>
            <a:ext cx="1440160" cy="619423"/>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1"/>
                </a:solidFill>
                <a:latin typeface="Calibri"/>
                <a:ea typeface="新細明體"/>
              </a:rPr>
              <a:t>Let’s </a:t>
            </a:r>
          </a:p>
          <a:p>
            <a:pPr algn="ctr" eaLnBrk="1" fontAlgn="auto" hangingPunct="1">
              <a:spcBef>
                <a:spcPts val="0"/>
              </a:spcBef>
              <a:spcAft>
                <a:spcPts val="0"/>
              </a:spcAft>
            </a:pPr>
            <a:r>
              <a:rPr lang="en-US" altLang="zh-TW" sz="1600" kern="0" dirty="0">
                <a:solidFill>
                  <a:schemeClr val="tx1"/>
                </a:solidFill>
                <a:latin typeface="Calibri"/>
                <a:ea typeface="新細明體"/>
              </a:rPr>
              <a:t>Start</a:t>
            </a:r>
            <a:endParaRPr lang="zh-TW" altLang="en-US" sz="1600" kern="0" dirty="0">
              <a:solidFill>
                <a:schemeClr val="tx1"/>
              </a:solidFill>
              <a:latin typeface="Calibri"/>
              <a:ea typeface="新細明體"/>
            </a:endParaRPr>
          </a:p>
        </p:txBody>
      </p:sp>
      <p:sp>
        <p:nvSpPr>
          <p:cNvPr id="5" name="矩形 4">
            <a:extLst>
              <a:ext uri="{FF2B5EF4-FFF2-40B4-BE49-F238E27FC236}">
                <a16:creationId xmlns:a16="http://schemas.microsoft.com/office/drawing/2014/main" id="{FA0C0178-28E9-41CB-A8B5-61D50F9ECADC}"/>
              </a:ext>
            </a:extLst>
          </p:cNvPr>
          <p:cNvSpPr/>
          <p:nvPr/>
        </p:nvSpPr>
        <p:spPr>
          <a:xfrm>
            <a:off x="2985046" y="1059582"/>
            <a:ext cx="1800200" cy="284471"/>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Bring up VA8801 DVK</a:t>
            </a:r>
            <a:endParaRPr lang="zh-TW" altLang="en-US" sz="1200" kern="0" dirty="0">
              <a:solidFill>
                <a:schemeClr val="tx1"/>
              </a:solidFill>
              <a:latin typeface="Calibri"/>
              <a:ea typeface="新細明體"/>
            </a:endParaRPr>
          </a:p>
        </p:txBody>
      </p:sp>
      <p:sp>
        <p:nvSpPr>
          <p:cNvPr id="6" name="矩形 5">
            <a:extLst>
              <a:ext uri="{FF2B5EF4-FFF2-40B4-BE49-F238E27FC236}">
                <a16:creationId xmlns:a16="http://schemas.microsoft.com/office/drawing/2014/main" id="{587E4A07-ADFE-4DC2-A432-4907B574EAE3}"/>
              </a:ext>
            </a:extLst>
          </p:cNvPr>
          <p:cNvSpPr/>
          <p:nvPr/>
        </p:nvSpPr>
        <p:spPr>
          <a:xfrm>
            <a:off x="2985046" y="1492879"/>
            <a:ext cx="1800200" cy="45583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marL="171450" indent="-171450" algn="just" eaLnBrk="1" fontAlgn="auto" hangingPunct="1">
              <a:spcBef>
                <a:spcPts val="0"/>
              </a:spcBef>
              <a:spcAft>
                <a:spcPts val="0"/>
              </a:spcAft>
              <a:buFont typeface="Arial" panose="020B0604020202020204" pitchFamily="34" charset="0"/>
              <a:buChar char="•"/>
            </a:pPr>
            <a:r>
              <a:rPr lang="en-US" altLang="zh-TW" sz="1200" kern="0" dirty="0">
                <a:solidFill>
                  <a:schemeClr val="tx1"/>
                </a:solidFill>
                <a:latin typeface="Calibri"/>
                <a:ea typeface="新細明體"/>
              </a:rPr>
              <a:t>Install </a:t>
            </a:r>
            <a:r>
              <a:rPr lang="en-US" altLang="zh-TW" sz="1200" kern="0" dirty="0" err="1">
                <a:solidFill>
                  <a:schemeClr val="tx1"/>
                </a:solidFill>
                <a:latin typeface="Calibri"/>
                <a:ea typeface="新細明體"/>
              </a:rPr>
              <a:t>WinUSB</a:t>
            </a:r>
            <a:r>
              <a:rPr lang="en-US" altLang="zh-TW" sz="1200" kern="0" dirty="0">
                <a:solidFill>
                  <a:schemeClr val="tx1"/>
                </a:solidFill>
                <a:latin typeface="Calibri"/>
                <a:ea typeface="新細明體"/>
              </a:rPr>
              <a:t> driver</a:t>
            </a:r>
          </a:p>
          <a:p>
            <a:pPr marL="171450" indent="-171450" algn="just" eaLnBrk="1" fontAlgn="auto" hangingPunct="1">
              <a:spcBef>
                <a:spcPts val="0"/>
              </a:spcBef>
              <a:spcAft>
                <a:spcPts val="0"/>
              </a:spcAft>
              <a:buFont typeface="Arial" panose="020B0604020202020204" pitchFamily="34" charset="0"/>
              <a:buChar char="•"/>
            </a:pPr>
            <a:r>
              <a:rPr lang="en-US" altLang="zh-TW" sz="1200" kern="0" dirty="0">
                <a:solidFill>
                  <a:schemeClr val="tx1"/>
                </a:solidFill>
                <a:ea typeface="新細明體"/>
              </a:rPr>
              <a:t>Install UART</a:t>
            </a:r>
            <a:r>
              <a:rPr lang="zh-TW" altLang="en-US" sz="1200" kern="0" dirty="0">
                <a:solidFill>
                  <a:schemeClr val="tx1"/>
                </a:solidFill>
                <a:latin typeface="Calibri"/>
                <a:ea typeface="新細明體"/>
              </a:rPr>
              <a:t> </a:t>
            </a:r>
            <a:r>
              <a:rPr lang="en-US" altLang="zh-TW" sz="1200" kern="0" dirty="0">
                <a:solidFill>
                  <a:schemeClr val="tx1"/>
                </a:solidFill>
                <a:latin typeface="Calibri"/>
                <a:ea typeface="新細明體"/>
              </a:rPr>
              <a:t>driver</a:t>
            </a:r>
          </a:p>
        </p:txBody>
      </p:sp>
      <p:sp>
        <p:nvSpPr>
          <p:cNvPr id="8" name="矩形 7">
            <a:extLst>
              <a:ext uri="{FF2B5EF4-FFF2-40B4-BE49-F238E27FC236}">
                <a16:creationId xmlns:a16="http://schemas.microsoft.com/office/drawing/2014/main" id="{ECBC6095-70F1-4FF1-8A4A-0968F81D9E6C}"/>
              </a:ext>
            </a:extLst>
          </p:cNvPr>
          <p:cNvSpPr/>
          <p:nvPr/>
        </p:nvSpPr>
        <p:spPr>
          <a:xfrm>
            <a:off x="2985046" y="3927006"/>
            <a:ext cx="1800200" cy="455123"/>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marL="171450" indent="-171450" eaLnBrk="1" fontAlgn="auto" hangingPunct="1">
              <a:spcBef>
                <a:spcPts val="0"/>
              </a:spcBef>
              <a:spcAft>
                <a:spcPts val="0"/>
              </a:spcAft>
              <a:buFont typeface="Arial" panose="020B0604020202020204" pitchFamily="34" charset="0"/>
              <a:buChar char="•"/>
            </a:pPr>
            <a:r>
              <a:rPr lang="en-US" altLang="zh-TW" sz="1200" kern="0" dirty="0">
                <a:solidFill>
                  <a:schemeClr val="tx1"/>
                </a:solidFill>
                <a:latin typeface="Calibri"/>
                <a:ea typeface="新細明體"/>
              </a:rPr>
              <a:t>Build </a:t>
            </a:r>
            <a:r>
              <a:rPr lang="en-US" altLang="zh-TW" sz="1200" kern="0" dirty="0" err="1">
                <a:solidFill>
                  <a:schemeClr val="tx1"/>
                </a:solidFill>
                <a:latin typeface="Calibri"/>
                <a:ea typeface="新細明體"/>
              </a:rPr>
              <a:t>TinyML</a:t>
            </a:r>
            <a:r>
              <a:rPr lang="en-US" altLang="zh-TW" sz="1200" kern="0" dirty="0">
                <a:solidFill>
                  <a:schemeClr val="tx1"/>
                </a:solidFill>
                <a:latin typeface="Calibri"/>
                <a:ea typeface="新細明體"/>
              </a:rPr>
              <a:t> Project</a:t>
            </a:r>
          </a:p>
          <a:p>
            <a:pPr marL="171450" indent="-171450" eaLnBrk="1" fontAlgn="auto" hangingPunct="1">
              <a:spcBef>
                <a:spcPts val="0"/>
              </a:spcBef>
              <a:spcAft>
                <a:spcPts val="0"/>
              </a:spcAft>
              <a:buFont typeface="Arial" panose="020B0604020202020204" pitchFamily="34" charset="0"/>
              <a:buChar char="•"/>
            </a:pPr>
            <a:r>
              <a:rPr lang="en-US" altLang="zh-TW" sz="1200" kern="0" dirty="0">
                <a:solidFill>
                  <a:schemeClr val="tx1"/>
                </a:solidFill>
                <a:latin typeface="Calibri"/>
                <a:ea typeface="新細明體"/>
              </a:rPr>
              <a:t>Build NPU Project</a:t>
            </a:r>
          </a:p>
        </p:txBody>
      </p:sp>
      <p:sp>
        <p:nvSpPr>
          <p:cNvPr id="9" name="矩形 8">
            <a:extLst>
              <a:ext uri="{FF2B5EF4-FFF2-40B4-BE49-F238E27FC236}">
                <a16:creationId xmlns:a16="http://schemas.microsoft.com/office/drawing/2014/main" id="{A913A5D1-BFFE-4E65-B143-D63964590E7C}"/>
              </a:ext>
            </a:extLst>
          </p:cNvPr>
          <p:cNvSpPr/>
          <p:nvPr/>
        </p:nvSpPr>
        <p:spPr>
          <a:xfrm>
            <a:off x="5436096" y="1473419"/>
            <a:ext cx="2520280" cy="810299"/>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DFU Tool</a:t>
            </a:r>
          </a:p>
          <a:p>
            <a:pPr algn="ctr" eaLnBrk="1" fontAlgn="auto" hangingPunct="1">
              <a:spcBef>
                <a:spcPts val="0"/>
              </a:spcBef>
              <a:spcAft>
                <a:spcPts val="0"/>
              </a:spcAft>
            </a:pPr>
            <a:r>
              <a:rPr lang="en-US" altLang="zh-TW" sz="1200" kern="0" dirty="0">
                <a:solidFill>
                  <a:schemeClr val="tx1"/>
                </a:solidFill>
                <a:latin typeface="Calibri"/>
                <a:ea typeface="新細明體"/>
              </a:rPr>
              <a:t>Choose </a:t>
            </a:r>
            <a:r>
              <a:rPr lang="en-US" altLang="zh-TW" sz="1200" kern="0" dirty="0" err="1">
                <a:solidFill>
                  <a:schemeClr val="tx1"/>
                </a:solidFill>
                <a:latin typeface="Calibri"/>
                <a:ea typeface="新細明體"/>
              </a:rPr>
              <a:t>SYS.bin</a:t>
            </a:r>
            <a:r>
              <a:rPr lang="en-US" altLang="zh-TW" sz="1200" kern="0" dirty="0">
                <a:solidFill>
                  <a:schemeClr val="tx1"/>
                </a:solidFill>
                <a:latin typeface="Calibri"/>
                <a:ea typeface="新細明體"/>
              </a:rPr>
              <a:t> + </a:t>
            </a:r>
          </a:p>
          <a:p>
            <a:pPr algn="ctr" eaLnBrk="1" fontAlgn="auto" hangingPunct="1">
              <a:spcBef>
                <a:spcPts val="0"/>
              </a:spcBef>
              <a:spcAft>
                <a:spcPts val="0"/>
              </a:spcAft>
            </a:pPr>
            <a:r>
              <a:rPr lang="en-US" altLang="zh-TW" sz="1200" kern="0" dirty="0">
                <a:solidFill>
                  <a:schemeClr val="tx1"/>
                </a:solidFill>
                <a:latin typeface="Calibri"/>
                <a:ea typeface="新細明體"/>
              </a:rPr>
              <a:t>NPU_code.bin + NPU_data.bin</a:t>
            </a:r>
          </a:p>
          <a:p>
            <a:pPr algn="ctr" eaLnBrk="1" fontAlgn="auto" hangingPunct="1">
              <a:spcBef>
                <a:spcPts val="0"/>
              </a:spcBef>
              <a:spcAft>
                <a:spcPts val="0"/>
              </a:spcAft>
            </a:pPr>
            <a:r>
              <a:rPr lang="en-US" altLang="zh-TW" sz="1200" kern="0" dirty="0">
                <a:solidFill>
                  <a:schemeClr val="tx1"/>
                </a:solidFill>
                <a:latin typeface="Calibri"/>
                <a:ea typeface="新細明體"/>
              </a:rPr>
              <a:t>then </a:t>
            </a:r>
            <a:r>
              <a:rPr lang="en-US" altLang="zh-TW" sz="1200" kern="0" dirty="0">
                <a:solidFill>
                  <a:schemeClr val="tx1"/>
                </a:solidFill>
                <a:ea typeface="新細明體"/>
              </a:rPr>
              <a:t>Burn to VA8801</a:t>
            </a:r>
            <a:endParaRPr lang="en-US" altLang="zh-TW" sz="1200" kern="0" dirty="0">
              <a:solidFill>
                <a:schemeClr val="tx1"/>
              </a:solidFill>
              <a:latin typeface="Calibri"/>
              <a:ea typeface="新細明體"/>
            </a:endParaRPr>
          </a:p>
        </p:txBody>
      </p:sp>
      <p:sp>
        <p:nvSpPr>
          <p:cNvPr id="11" name="矩形 10">
            <a:extLst>
              <a:ext uri="{FF2B5EF4-FFF2-40B4-BE49-F238E27FC236}">
                <a16:creationId xmlns:a16="http://schemas.microsoft.com/office/drawing/2014/main" id="{F504A19B-3D03-49E6-953A-2950976ECBA2}"/>
              </a:ext>
            </a:extLst>
          </p:cNvPr>
          <p:cNvSpPr/>
          <p:nvPr/>
        </p:nvSpPr>
        <p:spPr>
          <a:xfrm>
            <a:off x="5436096" y="2479891"/>
            <a:ext cx="2520280" cy="139427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marL="171450" indent="-171450">
              <a:buFont typeface="Arial" panose="020B0604020202020204" pitchFamily="34" charset="0"/>
              <a:buChar char="•"/>
            </a:pPr>
            <a:r>
              <a:rPr lang="en-US" altLang="zh-TW" sz="1200" b="1" kern="0" dirty="0">
                <a:solidFill>
                  <a:schemeClr val="tx1"/>
                </a:solidFill>
                <a:ea typeface="新細明體"/>
              </a:rPr>
              <a:t>Demo Tool:</a:t>
            </a:r>
            <a:r>
              <a:rPr lang="zh-TW" altLang="en-US" sz="1200" b="1" kern="0" dirty="0">
                <a:solidFill>
                  <a:schemeClr val="tx1"/>
                </a:solidFill>
                <a:ea typeface="新細明體"/>
              </a:rPr>
              <a:t> </a:t>
            </a:r>
            <a:r>
              <a:rPr lang="en-US" altLang="zh-TW" sz="1200" kern="0" dirty="0">
                <a:solidFill>
                  <a:schemeClr val="tx1"/>
                </a:solidFill>
                <a:ea typeface="新細明體"/>
              </a:rPr>
              <a:t>Display image and ai model post process result(NMS)</a:t>
            </a:r>
          </a:p>
          <a:p>
            <a:pPr marL="171450" indent="-171450">
              <a:buFont typeface="Arial" panose="020B0604020202020204" pitchFamily="34" charset="0"/>
              <a:buChar char="•"/>
            </a:pPr>
            <a:r>
              <a:rPr lang="en-US" altLang="zh-TW" sz="1200" b="1" kern="0" dirty="0">
                <a:solidFill>
                  <a:schemeClr val="tx1"/>
                </a:solidFill>
                <a:ea typeface="新細明體"/>
              </a:rPr>
              <a:t>DUT</a:t>
            </a:r>
            <a:r>
              <a:rPr lang="zh-TW" altLang="en-US" sz="1200" b="1" kern="0" dirty="0">
                <a:solidFill>
                  <a:schemeClr val="tx1"/>
                </a:solidFill>
                <a:ea typeface="新細明體"/>
              </a:rPr>
              <a:t> </a:t>
            </a:r>
            <a:r>
              <a:rPr lang="en-US" altLang="zh-TW" sz="1200" b="1" kern="0" dirty="0">
                <a:solidFill>
                  <a:schemeClr val="tx1"/>
                </a:solidFill>
                <a:ea typeface="新細明體"/>
              </a:rPr>
              <a:t>Tool: </a:t>
            </a:r>
            <a:r>
              <a:rPr lang="en-US" altLang="zh-TW" sz="1200" kern="0" dirty="0">
                <a:solidFill>
                  <a:schemeClr val="tx1"/>
                </a:solidFill>
                <a:ea typeface="新細明體"/>
              </a:rPr>
              <a:t>user-fed image data from a PC/NB validates AI model(.tflite INT8)</a:t>
            </a:r>
            <a:endParaRPr lang="en-US" altLang="zh-TW" sz="1200" b="1" kern="0" dirty="0">
              <a:solidFill>
                <a:schemeClr val="tx1"/>
              </a:solidFill>
              <a:ea typeface="新細明體"/>
            </a:endParaRPr>
          </a:p>
          <a:p>
            <a:pPr marL="171450" indent="-171450">
              <a:buFont typeface="Arial" panose="020B0604020202020204" pitchFamily="34" charset="0"/>
              <a:buChar char="•"/>
            </a:pPr>
            <a:r>
              <a:rPr lang="en-US" altLang="zh-TW" sz="1200" b="1" kern="0" dirty="0">
                <a:solidFill>
                  <a:schemeClr val="tx1"/>
                </a:solidFill>
                <a:ea typeface="新細明體"/>
              </a:rPr>
              <a:t>Terminal:</a:t>
            </a:r>
            <a:r>
              <a:rPr lang="en-US" altLang="zh-TW" sz="1200" kern="0" dirty="0">
                <a:solidFill>
                  <a:schemeClr val="tx1"/>
                </a:solidFill>
                <a:ea typeface="新細明體"/>
              </a:rPr>
              <a:t> UART1 Print AI Inference result log message</a:t>
            </a:r>
            <a:endParaRPr lang="en-US" altLang="zh-TW" sz="1200" kern="0" dirty="0">
              <a:solidFill>
                <a:schemeClr val="tx1"/>
              </a:solidFill>
              <a:latin typeface="Calibri"/>
              <a:ea typeface="新細明體"/>
            </a:endParaRPr>
          </a:p>
        </p:txBody>
      </p:sp>
      <p:cxnSp>
        <p:nvCxnSpPr>
          <p:cNvPr id="13" name="直線單箭頭接點 12">
            <a:extLst>
              <a:ext uri="{FF2B5EF4-FFF2-40B4-BE49-F238E27FC236}">
                <a16:creationId xmlns:a16="http://schemas.microsoft.com/office/drawing/2014/main" id="{1A7D3D9E-B49A-4241-AA7D-2E6C5505BFF5}"/>
              </a:ext>
            </a:extLst>
          </p:cNvPr>
          <p:cNvCxnSpPr>
            <a:cxnSpLocks/>
            <a:stCxn id="5" idx="2"/>
            <a:endCxn id="6" idx="0"/>
          </p:cNvCxnSpPr>
          <p:nvPr/>
        </p:nvCxnSpPr>
        <p:spPr>
          <a:xfrm>
            <a:off x="3885146" y="1344053"/>
            <a:ext cx="0" cy="14882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69" name="箭號: 向右 68">
            <a:extLst>
              <a:ext uri="{FF2B5EF4-FFF2-40B4-BE49-F238E27FC236}">
                <a16:creationId xmlns:a16="http://schemas.microsoft.com/office/drawing/2014/main" id="{3180CA2D-418B-4484-A060-57ED157B089D}"/>
              </a:ext>
            </a:extLst>
          </p:cNvPr>
          <p:cNvSpPr/>
          <p:nvPr/>
        </p:nvSpPr>
        <p:spPr>
          <a:xfrm>
            <a:off x="1919778" y="1239599"/>
            <a:ext cx="978408" cy="484632"/>
          </a:xfrm>
          <a:prstGeom prst="rightArrow">
            <a:avLst/>
          </a:prstGeom>
          <a:ln/>
        </p:spPr>
        <p:style>
          <a:lnRef idx="0">
            <a:schemeClr val="accent1"/>
          </a:lnRef>
          <a:fillRef idx="3">
            <a:schemeClr val="accent1"/>
          </a:fillRef>
          <a:effectRef idx="3">
            <a:schemeClr val="accent1"/>
          </a:effectRef>
          <a:fontRef idx="minor">
            <a:schemeClr val="lt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 name="投影片編號版面配置區 2">
            <a:extLst>
              <a:ext uri="{FF2B5EF4-FFF2-40B4-BE49-F238E27FC236}">
                <a16:creationId xmlns:a16="http://schemas.microsoft.com/office/drawing/2014/main" id="{D4599740-56B6-403F-A0C4-60E4DC303D78}"/>
              </a:ext>
            </a:extLst>
          </p:cNvPr>
          <p:cNvSpPr>
            <a:spLocks noGrp="1"/>
          </p:cNvSpPr>
          <p:nvPr>
            <p:ph type="sldNum" sz="quarter" idx="12"/>
          </p:nvPr>
        </p:nvSpPr>
        <p:spPr/>
        <p:txBody>
          <a:bodyPr/>
          <a:lstStyle/>
          <a:p>
            <a:pPr>
              <a:defRPr/>
            </a:pPr>
            <a:fld id="{74D1B379-E456-4785-B900-A6205A36BE13}" type="slidenum">
              <a:rPr lang="zh-TW" altLang="en-US" smtClean="0"/>
              <a:pPr>
                <a:defRPr/>
              </a:pPr>
              <a:t>24</a:t>
            </a:fld>
            <a:endParaRPr lang="zh-TW" altLang="en-US"/>
          </a:p>
        </p:txBody>
      </p:sp>
      <p:sp>
        <p:nvSpPr>
          <p:cNvPr id="22" name="矩形 21">
            <a:extLst>
              <a:ext uri="{FF2B5EF4-FFF2-40B4-BE49-F238E27FC236}">
                <a16:creationId xmlns:a16="http://schemas.microsoft.com/office/drawing/2014/main" id="{DED7DC8C-8E67-4E37-A68D-A0165C1E5E9A}"/>
              </a:ext>
            </a:extLst>
          </p:cNvPr>
          <p:cNvSpPr/>
          <p:nvPr/>
        </p:nvSpPr>
        <p:spPr>
          <a:xfrm>
            <a:off x="2988990" y="2075546"/>
            <a:ext cx="1800200" cy="45583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Install </a:t>
            </a:r>
            <a:r>
              <a:rPr lang="en-US" altLang="zh-TW" sz="1200" kern="0" dirty="0" err="1">
                <a:solidFill>
                  <a:schemeClr val="tx1"/>
                </a:solidFill>
                <a:latin typeface="Calibri"/>
                <a:ea typeface="新細明體"/>
              </a:rPr>
              <a:t>VSCode</a:t>
            </a:r>
            <a:r>
              <a:rPr lang="en-US" altLang="zh-TW" sz="1200" kern="0" dirty="0">
                <a:solidFill>
                  <a:schemeClr val="tx1"/>
                </a:solidFill>
                <a:latin typeface="Calibri"/>
                <a:ea typeface="新細明體"/>
              </a:rPr>
              <a:t> Development Kit</a:t>
            </a:r>
          </a:p>
        </p:txBody>
      </p:sp>
      <p:sp>
        <p:nvSpPr>
          <p:cNvPr id="23" name="矩形 22">
            <a:extLst>
              <a:ext uri="{FF2B5EF4-FFF2-40B4-BE49-F238E27FC236}">
                <a16:creationId xmlns:a16="http://schemas.microsoft.com/office/drawing/2014/main" id="{577516B7-5AC3-4F5D-91A2-7ADADC0DC9BE}"/>
              </a:ext>
            </a:extLst>
          </p:cNvPr>
          <p:cNvSpPr/>
          <p:nvPr/>
        </p:nvSpPr>
        <p:spPr>
          <a:xfrm>
            <a:off x="2985046" y="2702042"/>
            <a:ext cx="1800200" cy="45583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git clone VA8801</a:t>
            </a:r>
          </a:p>
          <a:p>
            <a:pPr algn="ctr" eaLnBrk="1" fontAlgn="auto" hangingPunct="1">
              <a:spcBef>
                <a:spcPts val="0"/>
              </a:spcBef>
              <a:spcAft>
                <a:spcPts val="0"/>
              </a:spcAft>
            </a:pPr>
            <a:r>
              <a:rPr lang="en-US" altLang="zh-TW" sz="1200" kern="0" dirty="0">
                <a:solidFill>
                  <a:schemeClr val="tx1"/>
                </a:solidFill>
                <a:latin typeface="Calibri"/>
                <a:ea typeface="新細明體"/>
              </a:rPr>
              <a:t>Model Zoo</a:t>
            </a:r>
          </a:p>
        </p:txBody>
      </p:sp>
      <p:sp>
        <p:nvSpPr>
          <p:cNvPr id="24" name="矩形 23">
            <a:extLst>
              <a:ext uri="{FF2B5EF4-FFF2-40B4-BE49-F238E27FC236}">
                <a16:creationId xmlns:a16="http://schemas.microsoft.com/office/drawing/2014/main" id="{94F025E1-28E8-46E9-B44E-44CC82283738}"/>
              </a:ext>
            </a:extLst>
          </p:cNvPr>
          <p:cNvSpPr/>
          <p:nvPr/>
        </p:nvSpPr>
        <p:spPr>
          <a:xfrm>
            <a:off x="2985046" y="3314524"/>
            <a:ext cx="1800200" cy="45583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Tengen Compiler</a:t>
            </a:r>
          </a:p>
          <a:p>
            <a:pPr algn="ctr" eaLnBrk="1" fontAlgn="auto" hangingPunct="1">
              <a:spcBef>
                <a:spcPts val="0"/>
              </a:spcBef>
              <a:spcAft>
                <a:spcPts val="0"/>
              </a:spcAft>
            </a:pPr>
            <a:r>
              <a:rPr lang="en-US" altLang="zh-TW" sz="1200" kern="0" dirty="0">
                <a:solidFill>
                  <a:schemeClr val="tx1"/>
                </a:solidFill>
                <a:latin typeface="Calibri"/>
                <a:ea typeface="新細明體"/>
              </a:rPr>
              <a:t>Generate Model C code</a:t>
            </a:r>
          </a:p>
        </p:txBody>
      </p:sp>
      <p:cxnSp>
        <p:nvCxnSpPr>
          <p:cNvPr id="29" name="直線單箭頭接點 28">
            <a:extLst>
              <a:ext uri="{FF2B5EF4-FFF2-40B4-BE49-F238E27FC236}">
                <a16:creationId xmlns:a16="http://schemas.microsoft.com/office/drawing/2014/main" id="{A50FA9D2-C061-4E3F-BFC3-C484E2D20903}"/>
              </a:ext>
            </a:extLst>
          </p:cNvPr>
          <p:cNvCxnSpPr>
            <a:cxnSpLocks/>
            <a:stCxn id="6" idx="2"/>
            <a:endCxn id="22" idx="0"/>
          </p:cNvCxnSpPr>
          <p:nvPr/>
        </p:nvCxnSpPr>
        <p:spPr>
          <a:xfrm>
            <a:off x="3885146" y="1948715"/>
            <a:ext cx="3944" cy="126831"/>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0C00257A-B237-47AF-9A23-A4C3D7C026A9}"/>
              </a:ext>
            </a:extLst>
          </p:cNvPr>
          <p:cNvCxnSpPr>
            <a:cxnSpLocks/>
            <a:stCxn id="22" idx="2"/>
            <a:endCxn id="23" idx="0"/>
          </p:cNvCxnSpPr>
          <p:nvPr/>
        </p:nvCxnSpPr>
        <p:spPr>
          <a:xfrm flipH="1">
            <a:off x="3885146" y="2531382"/>
            <a:ext cx="3944" cy="17066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0" name="直線單箭頭接點 39">
            <a:extLst>
              <a:ext uri="{FF2B5EF4-FFF2-40B4-BE49-F238E27FC236}">
                <a16:creationId xmlns:a16="http://schemas.microsoft.com/office/drawing/2014/main" id="{A2512BC4-1124-48E1-88F0-58936AEE9124}"/>
              </a:ext>
            </a:extLst>
          </p:cNvPr>
          <p:cNvCxnSpPr>
            <a:cxnSpLocks/>
            <a:stCxn id="23" idx="2"/>
            <a:endCxn id="24" idx="0"/>
          </p:cNvCxnSpPr>
          <p:nvPr/>
        </p:nvCxnSpPr>
        <p:spPr>
          <a:xfrm>
            <a:off x="3885146" y="3157878"/>
            <a:ext cx="0" cy="15664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3" name="直線單箭頭接點 42">
            <a:extLst>
              <a:ext uri="{FF2B5EF4-FFF2-40B4-BE49-F238E27FC236}">
                <a16:creationId xmlns:a16="http://schemas.microsoft.com/office/drawing/2014/main" id="{91F754B5-2EC0-4290-A335-1DA956A63846}"/>
              </a:ext>
            </a:extLst>
          </p:cNvPr>
          <p:cNvCxnSpPr>
            <a:cxnSpLocks/>
            <a:stCxn id="24" idx="2"/>
            <a:endCxn id="8" idx="0"/>
          </p:cNvCxnSpPr>
          <p:nvPr/>
        </p:nvCxnSpPr>
        <p:spPr>
          <a:xfrm>
            <a:off x="3885146" y="3770360"/>
            <a:ext cx="0" cy="15664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9" name="接點: 肘形 48">
            <a:extLst>
              <a:ext uri="{FF2B5EF4-FFF2-40B4-BE49-F238E27FC236}">
                <a16:creationId xmlns:a16="http://schemas.microsoft.com/office/drawing/2014/main" id="{8001D7F7-CB2A-406A-9636-53A4072F7759}"/>
              </a:ext>
            </a:extLst>
          </p:cNvPr>
          <p:cNvCxnSpPr>
            <a:cxnSpLocks/>
            <a:stCxn id="8" idx="2"/>
            <a:endCxn id="9" idx="0"/>
          </p:cNvCxnSpPr>
          <p:nvPr/>
        </p:nvCxnSpPr>
        <p:spPr>
          <a:xfrm rot="5400000" flipH="1" flipV="1">
            <a:off x="3836336" y="1522229"/>
            <a:ext cx="2908710" cy="2811090"/>
          </a:xfrm>
          <a:prstGeom prst="bentConnector5">
            <a:avLst>
              <a:gd name="adj1" fmla="val -7859"/>
              <a:gd name="adj2" fmla="val 43596"/>
              <a:gd name="adj3" fmla="val 107859"/>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51" name="直線單箭頭接點 50">
            <a:extLst>
              <a:ext uri="{FF2B5EF4-FFF2-40B4-BE49-F238E27FC236}">
                <a16:creationId xmlns:a16="http://schemas.microsoft.com/office/drawing/2014/main" id="{B2CD6C16-BCCA-4B59-BB02-0563CD4C6FA3}"/>
              </a:ext>
            </a:extLst>
          </p:cNvPr>
          <p:cNvCxnSpPr>
            <a:cxnSpLocks/>
            <a:stCxn id="9" idx="2"/>
            <a:endCxn id="11" idx="0"/>
          </p:cNvCxnSpPr>
          <p:nvPr/>
        </p:nvCxnSpPr>
        <p:spPr>
          <a:xfrm>
            <a:off x="6696236" y="2283718"/>
            <a:ext cx="0" cy="19617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48946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88FB708-1EA2-4F8D-8593-7D4BC07DEDD1}"/>
              </a:ext>
            </a:extLst>
          </p:cNvPr>
          <p:cNvSpPr>
            <a:spLocks noGrp="1"/>
          </p:cNvSpPr>
          <p:nvPr>
            <p:ph type="title"/>
          </p:nvPr>
        </p:nvSpPr>
        <p:spPr>
          <a:xfrm>
            <a:off x="0" y="2878305"/>
            <a:ext cx="9144000" cy="493564"/>
          </a:xfrm>
        </p:spPr>
        <p:txBody>
          <a:bodyPr/>
          <a:lstStyle/>
          <a:p>
            <a:r>
              <a:rPr lang="en-US" altLang="zh-TW" dirty="0"/>
              <a:t>VA8801 Projects and AI</a:t>
            </a:r>
            <a:r>
              <a:rPr lang="zh-TW" altLang="en-US" dirty="0"/>
              <a:t> </a:t>
            </a:r>
            <a:r>
              <a:rPr lang="en-US" altLang="zh-TW" dirty="0"/>
              <a:t>Tool Introduction</a:t>
            </a:r>
            <a:br>
              <a:rPr lang="en-US" altLang="zh-TW" dirty="0"/>
            </a:br>
            <a:endParaRPr lang="zh-TW" altLang="en-US" dirty="0"/>
          </a:p>
        </p:txBody>
      </p:sp>
      <p:sp>
        <p:nvSpPr>
          <p:cNvPr id="4" name="投影片編號版面配置區 3">
            <a:extLst>
              <a:ext uri="{FF2B5EF4-FFF2-40B4-BE49-F238E27FC236}">
                <a16:creationId xmlns:a16="http://schemas.microsoft.com/office/drawing/2014/main" id="{CDB7391B-CDAF-41A9-9AE2-C603FFA0C5DF}"/>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25</a:t>
            </a:fld>
            <a:endParaRPr lang="zh-TW" altLang="en-US"/>
          </a:p>
        </p:txBody>
      </p:sp>
    </p:spTree>
    <p:extLst>
      <p:ext uri="{BB962C8B-B14F-4D97-AF65-F5344CB8AC3E}">
        <p14:creationId xmlns:p14="http://schemas.microsoft.com/office/powerpoint/2010/main" val="1609853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5">
            <a:extLst>
              <a:ext uri="{FF2B5EF4-FFF2-40B4-BE49-F238E27FC236}">
                <a16:creationId xmlns:a16="http://schemas.microsoft.com/office/drawing/2014/main" id="{C7DB047A-481E-46BF-B29F-72F9E53715B7}"/>
              </a:ext>
            </a:extLst>
          </p:cNvPr>
          <p:cNvSpPr>
            <a:spLocks noGrp="1"/>
          </p:cNvSpPr>
          <p:nvPr>
            <p:ph type="title"/>
          </p:nvPr>
        </p:nvSpPr>
        <p:spPr/>
        <p:txBody>
          <a:bodyPr/>
          <a:lstStyle/>
          <a:p>
            <a:r>
              <a:rPr lang="en-US" altLang="zh-TW" dirty="0"/>
              <a:t>VA8801 Projects and AI</a:t>
            </a:r>
            <a:r>
              <a:rPr lang="zh-TW" altLang="en-US" dirty="0"/>
              <a:t> </a:t>
            </a:r>
            <a:r>
              <a:rPr lang="en-US" altLang="zh-TW" dirty="0"/>
              <a:t>Tool Introduction</a:t>
            </a:r>
            <a:endParaRPr lang="zh-TW" altLang="en-US" dirty="0"/>
          </a:p>
        </p:txBody>
      </p:sp>
      <p:sp>
        <p:nvSpPr>
          <p:cNvPr id="5" name="投影片編號版面配置區 4">
            <a:extLst>
              <a:ext uri="{FF2B5EF4-FFF2-40B4-BE49-F238E27FC236}">
                <a16:creationId xmlns:a16="http://schemas.microsoft.com/office/drawing/2014/main" id="{79755E00-569A-4C2B-BC60-1D2601623AC5}"/>
              </a:ext>
            </a:extLst>
          </p:cNvPr>
          <p:cNvSpPr>
            <a:spLocks noGrp="1"/>
          </p:cNvSpPr>
          <p:nvPr>
            <p:ph type="sldNum" sz="quarter" idx="12"/>
          </p:nvPr>
        </p:nvSpPr>
        <p:spPr/>
        <p:txBody>
          <a:bodyPr/>
          <a:lstStyle/>
          <a:p>
            <a:pPr>
              <a:defRPr/>
            </a:pPr>
            <a:fld id="{604C47F2-7CFA-4F0D-9DA6-37FB0982F9C7}" type="slidenum">
              <a:rPr lang="zh-TW" altLang="en-US" smtClean="0"/>
              <a:pPr>
                <a:defRPr/>
              </a:pPr>
              <a:t>26</a:t>
            </a:fld>
            <a:endParaRPr lang="zh-TW" altLang="en-US"/>
          </a:p>
        </p:txBody>
      </p:sp>
      <p:sp>
        <p:nvSpPr>
          <p:cNvPr id="7" name="內容版面配置區 6">
            <a:extLst>
              <a:ext uri="{FF2B5EF4-FFF2-40B4-BE49-F238E27FC236}">
                <a16:creationId xmlns:a16="http://schemas.microsoft.com/office/drawing/2014/main" id="{E8447FC3-3C34-4B12-B3D7-9EC4CCF5F59A}"/>
              </a:ext>
            </a:extLst>
          </p:cNvPr>
          <p:cNvSpPr>
            <a:spLocks noGrp="1"/>
          </p:cNvSpPr>
          <p:nvPr>
            <p:ph idx="4294967295"/>
          </p:nvPr>
        </p:nvSpPr>
        <p:spPr>
          <a:xfrm>
            <a:off x="398507" y="895971"/>
            <a:ext cx="7886700" cy="3263900"/>
          </a:xfrm>
        </p:spPr>
        <p:txBody>
          <a:bodyPr/>
          <a:lstStyle/>
          <a:p>
            <a:r>
              <a:rPr lang="en-US" altLang="zh-TW" sz="1400" dirty="0"/>
              <a:t>The VA8801 SDK project is divided into CPU(System) and NPU(AI) projects, each with its corresponding Target</a:t>
            </a:r>
          </a:p>
          <a:p>
            <a:pPr lvl="1"/>
            <a:endParaRPr lang="zh-TW" altLang="en-US" sz="1400" dirty="0"/>
          </a:p>
        </p:txBody>
      </p:sp>
      <p:grpSp>
        <p:nvGrpSpPr>
          <p:cNvPr id="15" name="群組 14">
            <a:extLst>
              <a:ext uri="{FF2B5EF4-FFF2-40B4-BE49-F238E27FC236}">
                <a16:creationId xmlns:a16="http://schemas.microsoft.com/office/drawing/2014/main" id="{9A550D61-40C8-4697-9097-1842EDA08F55}"/>
              </a:ext>
            </a:extLst>
          </p:cNvPr>
          <p:cNvGrpSpPr/>
          <p:nvPr/>
        </p:nvGrpSpPr>
        <p:grpSpPr>
          <a:xfrm>
            <a:off x="683568" y="1567935"/>
            <a:ext cx="2827530" cy="1003815"/>
            <a:chOff x="808366" y="2071990"/>
            <a:chExt cx="2827530" cy="1003815"/>
          </a:xfrm>
        </p:grpSpPr>
        <p:sp>
          <p:nvSpPr>
            <p:cNvPr id="9" name="矩形: 圓角 8">
              <a:extLst>
                <a:ext uri="{FF2B5EF4-FFF2-40B4-BE49-F238E27FC236}">
                  <a16:creationId xmlns:a16="http://schemas.microsoft.com/office/drawing/2014/main" id="{3203A87C-1D7D-4F47-B444-C45B9E01FAA6}"/>
                </a:ext>
              </a:extLst>
            </p:cNvPr>
            <p:cNvSpPr/>
            <p:nvPr/>
          </p:nvSpPr>
          <p:spPr>
            <a:xfrm>
              <a:off x="899591" y="2071990"/>
              <a:ext cx="273630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10" name="矩形: 圓角 9">
              <a:extLst>
                <a:ext uri="{FF2B5EF4-FFF2-40B4-BE49-F238E27FC236}">
                  <a16:creationId xmlns:a16="http://schemas.microsoft.com/office/drawing/2014/main" id="{0CF08582-0C70-4732-AFF2-15B4EFE7F14D}"/>
                </a:ext>
              </a:extLst>
            </p:cNvPr>
            <p:cNvSpPr/>
            <p:nvPr/>
          </p:nvSpPr>
          <p:spPr>
            <a:xfrm>
              <a:off x="993453" y="2355726"/>
              <a:ext cx="1202283" cy="62235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err="1">
                  <a:solidFill>
                    <a:schemeClr val="tx1"/>
                  </a:solidFill>
                  <a:latin typeface="Calibri"/>
                  <a:ea typeface="新細明體"/>
                </a:rPr>
                <a:t>Dual_A_V</a:t>
              </a:r>
              <a:endParaRPr lang="zh-TW" altLang="en-US" sz="1200" kern="0" dirty="0">
                <a:solidFill>
                  <a:schemeClr val="tx1"/>
                </a:solidFill>
                <a:latin typeface="Calibri"/>
                <a:ea typeface="新細明體"/>
              </a:endParaRPr>
            </a:p>
          </p:txBody>
        </p:sp>
        <p:sp>
          <p:nvSpPr>
            <p:cNvPr id="11" name="矩形: 圓角 10">
              <a:extLst>
                <a:ext uri="{FF2B5EF4-FFF2-40B4-BE49-F238E27FC236}">
                  <a16:creationId xmlns:a16="http://schemas.microsoft.com/office/drawing/2014/main" id="{6AB720C1-D4BD-4E6C-BB5B-5BA3245604CE}"/>
                </a:ext>
              </a:extLst>
            </p:cNvPr>
            <p:cNvSpPr/>
            <p:nvPr/>
          </p:nvSpPr>
          <p:spPr>
            <a:xfrm>
              <a:off x="2343603" y="2355726"/>
              <a:ext cx="1215486" cy="62235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NPU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err="1">
                  <a:solidFill>
                    <a:schemeClr val="tx1"/>
                  </a:solidFill>
                  <a:latin typeface="Calibri"/>
                  <a:ea typeface="新細明體"/>
                </a:rPr>
                <a:t>Dual_AV</a:t>
              </a:r>
              <a:endParaRPr lang="en-US" altLang="zh-TW" sz="1200" kern="0" dirty="0">
                <a:solidFill>
                  <a:schemeClr val="tx1"/>
                </a:solidFill>
                <a:latin typeface="Calibri"/>
                <a:ea typeface="新細明體"/>
              </a:endParaRPr>
            </a:p>
          </p:txBody>
        </p:sp>
        <p:sp>
          <p:nvSpPr>
            <p:cNvPr id="12" name="文字方塊 11">
              <a:extLst>
                <a:ext uri="{FF2B5EF4-FFF2-40B4-BE49-F238E27FC236}">
                  <a16:creationId xmlns:a16="http://schemas.microsoft.com/office/drawing/2014/main" id="{5C00DA19-7156-42EE-A853-270524608F09}"/>
                </a:ext>
              </a:extLst>
            </p:cNvPr>
            <p:cNvSpPr txBox="1"/>
            <p:nvPr/>
          </p:nvSpPr>
          <p:spPr>
            <a:xfrm>
              <a:off x="808366" y="2071990"/>
              <a:ext cx="1620181" cy="276999"/>
            </a:xfrm>
            <a:prstGeom prst="rect">
              <a:avLst/>
            </a:prstGeom>
            <a:noFill/>
          </p:spPr>
          <p:txBody>
            <a:bodyPr wrap="square" rtlCol="0">
              <a:spAutoFit/>
            </a:bodyPr>
            <a:lstStyle/>
            <a:p>
              <a:pPr algn="ctr"/>
              <a:r>
                <a:rPr lang="en-US" altLang="zh-TW" sz="1200" dirty="0"/>
                <a:t>CPU(System)</a:t>
              </a:r>
              <a:endParaRPr lang="zh-TW" altLang="en-US" sz="1200" dirty="0"/>
            </a:p>
          </p:txBody>
        </p:sp>
        <p:sp>
          <p:nvSpPr>
            <p:cNvPr id="13" name="文字方塊 12">
              <a:extLst>
                <a:ext uri="{FF2B5EF4-FFF2-40B4-BE49-F238E27FC236}">
                  <a16:creationId xmlns:a16="http://schemas.microsoft.com/office/drawing/2014/main" id="{C6935E77-4EFA-4E21-8A00-B32EA267D7BF}"/>
                </a:ext>
              </a:extLst>
            </p:cNvPr>
            <p:cNvSpPr txBox="1"/>
            <p:nvPr/>
          </p:nvSpPr>
          <p:spPr>
            <a:xfrm>
              <a:off x="2297734" y="2078727"/>
              <a:ext cx="1152128" cy="276999"/>
            </a:xfrm>
            <a:prstGeom prst="rect">
              <a:avLst/>
            </a:prstGeom>
            <a:noFill/>
          </p:spPr>
          <p:txBody>
            <a:bodyPr wrap="square" rtlCol="0">
              <a:spAutoFit/>
            </a:bodyPr>
            <a:lstStyle/>
            <a:p>
              <a:pPr algn="ctr"/>
              <a:r>
                <a:rPr lang="en-US" altLang="zh-TW" sz="1200" dirty="0"/>
                <a:t>NPU(AI)</a:t>
              </a:r>
              <a:endParaRPr lang="zh-TW" altLang="en-US" sz="1200" dirty="0"/>
            </a:p>
          </p:txBody>
        </p:sp>
      </p:grpSp>
      <p:grpSp>
        <p:nvGrpSpPr>
          <p:cNvPr id="16" name="群組 15">
            <a:extLst>
              <a:ext uri="{FF2B5EF4-FFF2-40B4-BE49-F238E27FC236}">
                <a16:creationId xmlns:a16="http://schemas.microsoft.com/office/drawing/2014/main" id="{D419B5E6-9FAF-4367-AC31-A600194E1CF5}"/>
              </a:ext>
            </a:extLst>
          </p:cNvPr>
          <p:cNvGrpSpPr/>
          <p:nvPr/>
        </p:nvGrpSpPr>
        <p:grpSpPr>
          <a:xfrm>
            <a:off x="683568" y="2959918"/>
            <a:ext cx="2880320" cy="1003815"/>
            <a:chOff x="808366" y="2071990"/>
            <a:chExt cx="2880320" cy="1003815"/>
          </a:xfrm>
        </p:grpSpPr>
        <p:sp>
          <p:nvSpPr>
            <p:cNvPr id="17" name="矩形: 圓角 16">
              <a:extLst>
                <a:ext uri="{FF2B5EF4-FFF2-40B4-BE49-F238E27FC236}">
                  <a16:creationId xmlns:a16="http://schemas.microsoft.com/office/drawing/2014/main" id="{339F7C59-0554-4284-974D-8BC9AF62A13D}"/>
                </a:ext>
              </a:extLst>
            </p:cNvPr>
            <p:cNvSpPr/>
            <p:nvPr/>
          </p:nvSpPr>
          <p:spPr>
            <a:xfrm>
              <a:off x="899591" y="2071990"/>
              <a:ext cx="278909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18" name="矩形: 圓角 17">
              <a:extLst>
                <a:ext uri="{FF2B5EF4-FFF2-40B4-BE49-F238E27FC236}">
                  <a16:creationId xmlns:a16="http://schemas.microsoft.com/office/drawing/2014/main" id="{25BD5D13-2839-4848-A6CB-EDE42E6401CF}"/>
                </a:ext>
              </a:extLst>
            </p:cNvPr>
            <p:cNvSpPr/>
            <p:nvPr/>
          </p:nvSpPr>
          <p:spPr>
            <a:xfrm>
              <a:off x="993453" y="2355726"/>
              <a:ext cx="1256289" cy="62235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err="1">
                  <a:solidFill>
                    <a:schemeClr val="tx1"/>
                  </a:solidFill>
                  <a:latin typeface="Calibri"/>
                  <a:ea typeface="新細明體"/>
                </a:rPr>
                <a:t>Face_Detection</a:t>
              </a:r>
              <a:endParaRPr lang="zh-TW" altLang="en-US" sz="1200" kern="0" dirty="0">
                <a:solidFill>
                  <a:schemeClr val="tx1"/>
                </a:solidFill>
                <a:latin typeface="Calibri"/>
                <a:ea typeface="新細明體"/>
              </a:endParaRPr>
            </a:p>
          </p:txBody>
        </p:sp>
        <p:sp>
          <p:nvSpPr>
            <p:cNvPr id="19" name="矩形: 圓角 18">
              <a:extLst>
                <a:ext uri="{FF2B5EF4-FFF2-40B4-BE49-F238E27FC236}">
                  <a16:creationId xmlns:a16="http://schemas.microsoft.com/office/drawing/2014/main" id="{650245E5-4B89-4BF3-ADD0-1A03F5DBBE55}"/>
                </a:ext>
              </a:extLst>
            </p:cNvPr>
            <p:cNvSpPr/>
            <p:nvPr/>
          </p:nvSpPr>
          <p:spPr>
            <a:xfrm>
              <a:off x="2343602" y="2355726"/>
              <a:ext cx="1268277" cy="62235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NPU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err="1">
                  <a:solidFill>
                    <a:schemeClr val="tx1"/>
                  </a:solidFill>
                  <a:ea typeface="新細明體"/>
                </a:rPr>
                <a:t>Face_Detection</a:t>
              </a:r>
              <a:endParaRPr lang="zh-TW" altLang="en-US" sz="1200" kern="0" dirty="0">
                <a:solidFill>
                  <a:schemeClr val="tx1"/>
                </a:solidFill>
                <a:ea typeface="新細明體"/>
              </a:endParaRPr>
            </a:p>
          </p:txBody>
        </p:sp>
        <p:sp>
          <p:nvSpPr>
            <p:cNvPr id="20" name="文字方塊 19">
              <a:extLst>
                <a:ext uri="{FF2B5EF4-FFF2-40B4-BE49-F238E27FC236}">
                  <a16:creationId xmlns:a16="http://schemas.microsoft.com/office/drawing/2014/main" id="{653B6EEF-FD9A-49CD-930E-58C409E01093}"/>
                </a:ext>
              </a:extLst>
            </p:cNvPr>
            <p:cNvSpPr txBox="1"/>
            <p:nvPr/>
          </p:nvSpPr>
          <p:spPr>
            <a:xfrm>
              <a:off x="808366" y="2071990"/>
              <a:ext cx="1620181" cy="276999"/>
            </a:xfrm>
            <a:prstGeom prst="rect">
              <a:avLst/>
            </a:prstGeom>
            <a:noFill/>
          </p:spPr>
          <p:txBody>
            <a:bodyPr wrap="square" rtlCol="0">
              <a:spAutoFit/>
            </a:bodyPr>
            <a:lstStyle/>
            <a:p>
              <a:pPr algn="ctr"/>
              <a:r>
                <a:rPr lang="en-US" altLang="zh-TW" sz="1200" dirty="0"/>
                <a:t>CPU(System)</a:t>
              </a:r>
              <a:endParaRPr lang="zh-TW" altLang="en-US" sz="1200" dirty="0"/>
            </a:p>
          </p:txBody>
        </p:sp>
        <p:sp>
          <p:nvSpPr>
            <p:cNvPr id="21" name="文字方塊 20">
              <a:extLst>
                <a:ext uri="{FF2B5EF4-FFF2-40B4-BE49-F238E27FC236}">
                  <a16:creationId xmlns:a16="http://schemas.microsoft.com/office/drawing/2014/main" id="{71F4F755-E4CA-4E60-90FA-6A7D440F653C}"/>
                </a:ext>
              </a:extLst>
            </p:cNvPr>
            <p:cNvSpPr txBox="1"/>
            <p:nvPr/>
          </p:nvSpPr>
          <p:spPr>
            <a:xfrm>
              <a:off x="2297734" y="2078727"/>
              <a:ext cx="1152128" cy="276999"/>
            </a:xfrm>
            <a:prstGeom prst="rect">
              <a:avLst/>
            </a:prstGeom>
            <a:noFill/>
          </p:spPr>
          <p:txBody>
            <a:bodyPr wrap="square" rtlCol="0">
              <a:spAutoFit/>
            </a:bodyPr>
            <a:lstStyle/>
            <a:p>
              <a:pPr algn="ctr"/>
              <a:r>
                <a:rPr lang="en-US" altLang="zh-TW" sz="1200" dirty="0"/>
                <a:t>NPU(AI)</a:t>
              </a:r>
              <a:endParaRPr lang="zh-TW" altLang="en-US" sz="1200" dirty="0"/>
            </a:p>
          </p:txBody>
        </p:sp>
      </p:grpSp>
      <p:grpSp>
        <p:nvGrpSpPr>
          <p:cNvPr id="22" name="群組 21">
            <a:extLst>
              <a:ext uri="{FF2B5EF4-FFF2-40B4-BE49-F238E27FC236}">
                <a16:creationId xmlns:a16="http://schemas.microsoft.com/office/drawing/2014/main" id="{73AF7A52-3D5A-4A9A-81A5-6687E1864849}"/>
              </a:ext>
            </a:extLst>
          </p:cNvPr>
          <p:cNvGrpSpPr/>
          <p:nvPr/>
        </p:nvGrpSpPr>
        <p:grpSpPr>
          <a:xfrm>
            <a:off x="3995581" y="1565327"/>
            <a:ext cx="2880320" cy="1003815"/>
            <a:chOff x="808366" y="2071990"/>
            <a:chExt cx="2880320" cy="1003815"/>
          </a:xfrm>
        </p:grpSpPr>
        <p:sp>
          <p:nvSpPr>
            <p:cNvPr id="23" name="矩形: 圓角 22">
              <a:extLst>
                <a:ext uri="{FF2B5EF4-FFF2-40B4-BE49-F238E27FC236}">
                  <a16:creationId xmlns:a16="http://schemas.microsoft.com/office/drawing/2014/main" id="{2C13BA50-7CD4-4A62-B930-ED8D8EAF1815}"/>
                </a:ext>
              </a:extLst>
            </p:cNvPr>
            <p:cNvSpPr/>
            <p:nvPr/>
          </p:nvSpPr>
          <p:spPr>
            <a:xfrm>
              <a:off x="899591" y="2071990"/>
              <a:ext cx="278909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24" name="矩形: 圓角 23">
              <a:extLst>
                <a:ext uri="{FF2B5EF4-FFF2-40B4-BE49-F238E27FC236}">
                  <a16:creationId xmlns:a16="http://schemas.microsoft.com/office/drawing/2014/main" id="{69ED9EEE-8282-41D7-925F-36C159CFB2B7}"/>
                </a:ext>
              </a:extLst>
            </p:cNvPr>
            <p:cNvSpPr/>
            <p:nvPr/>
          </p:nvSpPr>
          <p:spPr>
            <a:xfrm>
              <a:off x="993453" y="2355726"/>
              <a:ext cx="1256289" cy="62235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200" kern="0" dirty="0">
                  <a:solidFill>
                    <a:schemeClr val="tx1"/>
                  </a:solidFill>
                  <a:ea typeface="新細明體"/>
                </a:rPr>
                <a:t>Choose Target</a:t>
              </a:r>
            </a:p>
            <a:p>
              <a:pPr algn="ctr" eaLnBrk="1" fontAlgn="auto" hangingPunct="1">
                <a:spcBef>
                  <a:spcPts val="0"/>
                </a:spcBef>
                <a:spcAft>
                  <a:spcPts val="0"/>
                </a:spcAft>
              </a:pPr>
              <a:r>
                <a:rPr lang="en-US" altLang="zh-TW" sz="1200" kern="0" dirty="0">
                  <a:solidFill>
                    <a:schemeClr val="tx1"/>
                  </a:solidFill>
                  <a:latin typeface="Calibri"/>
                  <a:ea typeface="新細明體"/>
                </a:rPr>
                <a:t>Gesture</a:t>
              </a:r>
              <a:endParaRPr lang="zh-TW" altLang="en-US" sz="1200" kern="0" dirty="0">
                <a:solidFill>
                  <a:schemeClr val="tx1"/>
                </a:solidFill>
                <a:latin typeface="Calibri"/>
                <a:ea typeface="新細明體"/>
              </a:endParaRPr>
            </a:p>
          </p:txBody>
        </p:sp>
        <p:sp>
          <p:nvSpPr>
            <p:cNvPr id="25" name="矩形: 圓角 24">
              <a:extLst>
                <a:ext uri="{FF2B5EF4-FFF2-40B4-BE49-F238E27FC236}">
                  <a16:creationId xmlns:a16="http://schemas.microsoft.com/office/drawing/2014/main" id="{DB64CF52-A570-4392-85CE-23678E41299D}"/>
                </a:ext>
              </a:extLst>
            </p:cNvPr>
            <p:cNvSpPr/>
            <p:nvPr/>
          </p:nvSpPr>
          <p:spPr>
            <a:xfrm>
              <a:off x="2343602" y="2355726"/>
              <a:ext cx="1268277" cy="62235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200" kern="0" dirty="0">
                  <a:solidFill>
                    <a:schemeClr val="tx1"/>
                  </a:solidFill>
                  <a:latin typeface="Calibri"/>
                  <a:ea typeface="新細明體"/>
                </a:rPr>
                <a:t>NPU Project</a:t>
              </a:r>
            </a:p>
            <a:p>
              <a:pPr algn="ctr" eaLnBrk="1" fontAlgn="auto" hangingPunct="1">
                <a:spcBef>
                  <a:spcPts val="0"/>
                </a:spcBef>
                <a:spcAft>
                  <a:spcPts val="0"/>
                </a:spcAft>
              </a:pPr>
              <a:r>
                <a:rPr lang="en-US" altLang="zh-TW" sz="1200" kern="0" dirty="0">
                  <a:solidFill>
                    <a:schemeClr val="tx1"/>
                  </a:solidFill>
                  <a:latin typeface="Calibri"/>
                  <a:ea typeface="新細明體"/>
                </a:rPr>
                <a:t>Choose Target</a:t>
              </a:r>
            </a:p>
            <a:p>
              <a:pPr algn="ctr" eaLnBrk="1" fontAlgn="auto" hangingPunct="1">
                <a:spcBef>
                  <a:spcPts val="0"/>
                </a:spcBef>
                <a:spcAft>
                  <a:spcPts val="0"/>
                </a:spcAft>
              </a:pPr>
              <a:r>
                <a:rPr lang="en-US" altLang="zh-TW" sz="1200" kern="0" dirty="0">
                  <a:solidFill>
                    <a:schemeClr val="tx1"/>
                  </a:solidFill>
                  <a:ea typeface="新細明體"/>
                </a:rPr>
                <a:t>Gesture</a:t>
              </a:r>
              <a:endParaRPr lang="zh-TW" altLang="en-US" sz="1200" kern="0" dirty="0">
                <a:solidFill>
                  <a:schemeClr val="tx1"/>
                </a:solidFill>
                <a:ea typeface="新細明體"/>
              </a:endParaRPr>
            </a:p>
          </p:txBody>
        </p:sp>
        <p:sp>
          <p:nvSpPr>
            <p:cNvPr id="26" name="文字方塊 25">
              <a:extLst>
                <a:ext uri="{FF2B5EF4-FFF2-40B4-BE49-F238E27FC236}">
                  <a16:creationId xmlns:a16="http://schemas.microsoft.com/office/drawing/2014/main" id="{84C1D90E-ADB2-4219-BCB8-23FF1B654E47}"/>
                </a:ext>
              </a:extLst>
            </p:cNvPr>
            <p:cNvSpPr txBox="1"/>
            <p:nvPr/>
          </p:nvSpPr>
          <p:spPr>
            <a:xfrm>
              <a:off x="808366" y="2071990"/>
              <a:ext cx="1620181" cy="276999"/>
            </a:xfrm>
            <a:prstGeom prst="rect">
              <a:avLst/>
            </a:prstGeom>
            <a:noFill/>
          </p:spPr>
          <p:txBody>
            <a:bodyPr wrap="square" rtlCol="0">
              <a:spAutoFit/>
            </a:bodyPr>
            <a:lstStyle/>
            <a:p>
              <a:pPr algn="ctr"/>
              <a:r>
                <a:rPr lang="en-US" altLang="zh-TW" sz="1200" dirty="0"/>
                <a:t>CPU(System)</a:t>
              </a:r>
              <a:endParaRPr lang="zh-TW" altLang="en-US" sz="1200" dirty="0"/>
            </a:p>
          </p:txBody>
        </p:sp>
        <p:sp>
          <p:nvSpPr>
            <p:cNvPr id="27" name="文字方塊 26">
              <a:extLst>
                <a:ext uri="{FF2B5EF4-FFF2-40B4-BE49-F238E27FC236}">
                  <a16:creationId xmlns:a16="http://schemas.microsoft.com/office/drawing/2014/main" id="{F7B48035-0DDE-4EC2-B601-ED187F4626B2}"/>
                </a:ext>
              </a:extLst>
            </p:cNvPr>
            <p:cNvSpPr txBox="1"/>
            <p:nvPr/>
          </p:nvSpPr>
          <p:spPr>
            <a:xfrm>
              <a:off x="2297734" y="2078727"/>
              <a:ext cx="1152128" cy="276999"/>
            </a:xfrm>
            <a:prstGeom prst="rect">
              <a:avLst/>
            </a:prstGeom>
            <a:noFill/>
          </p:spPr>
          <p:txBody>
            <a:bodyPr wrap="square" rtlCol="0">
              <a:spAutoFit/>
            </a:bodyPr>
            <a:lstStyle/>
            <a:p>
              <a:pPr algn="ctr"/>
              <a:r>
                <a:rPr lang="en-US" altLang="zh-TW" sz="1200" dirty="0"/>
                <a:t>NPU(AI)</a:t>
              </a:r>
              <a:endParaRPr lang="zh-TW" altLang="en-US" sz="1200" dirty="0"/>
            </a:p>
          </p:txBody>
        </p:sp>
      </p:grpSp>
    </p:spTree>
    <p:extLst>
      <p:ext uri="{BB962C8B-B14F-4D97-AF65-F5344CB8AC3E}">
        <p14:creationId xmlns:p14="http://schemas.microsoft.com/office/powerpoint/2010/main" val="979488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158332E8-8275-4BAB-BDB7-AAF05A146E14}"/>
              </a:ext>
            </a:extLst>
          </p:cNvPr>
          <p:cNvPicPr>
            <a:picLocks noChangeAspect="1"/>
          </p:cNvPicPr>
          <p:nvPr/>
        </p:nvPicPr>
        <p:blipFill>
          <a:blip r:embed="rId2"/>
          <a:stretch>
            <a:fillRect/>
          </a:stretch>
        </p:blipFill>
        <p:spPr>
          <a:xfrm>
            <a:off x="466734" y="1134516"/>
            <a:ext cx="3001938" cy="3792466"/>
          </a:xfrm>
          <a:prstGeom prst="rect">
            <a:avLst/>
          </a:prstGeom>
        </p:spPr>
      </p:pic>
      <p:sp>
        <p:nvSpPr>
          <p:cNvPr id="2" name="標題 1">
            <a:extLst>
              <a:ext uri="{FF2B5EF4-FFF2-40B4-BE49-F238E27FC236}">
                <a16:creationId xmlns:a16="http://schemas.microsoft.com/office/drawing/2014/main" id="{A2DB2C73-AC1C-469C-8390-C4285C15D90A}"/>
              </a:ext>
            </a:extLst>
          </p:cNvPr>
          <p:cNvSpPr>
            <a:spLocks noGrp="1"/>
          </p:cNvSpPr>
          <p:nvPr>
            <p:ph type="title"/>
          </p:nvPr>
        </p:nvSpPr>
        <p:spPr/>
        <p:txBody>
          <a:bodyPr/>
          <a:lstStyle/>
          <a:p>
            <a:r>
              <a:rPr lang="en-US" altLang="zh-TW" dirty="0"/>
              <a:t>VA8801 TinyML Project Brief – 1</a:t>
            </a:r>
            <a:endParaRPr lang="zh-TW" altLang="en-US" dirty="0"/>
          </a:p>
        </p:txBody>
      </p:sp>
      <p:sp>
        <p:nvSpPr>
          <p:cNvPr id="8" name="投影片編號版面配置區 7">
            <a:extLst>
              <a:ext uri="{FF2B5EF4-FFF2-40B4-BE49-F238E27FC236}">
                <a16:creationId xmlns:a16="http://schemas.microsoft.com/office/drawing/2014/main" id="{CEA14057-8C58-46A1-BE19-9EBBCDEEDEBB}"/>
              </a:ext>
            </a:extLst>
          </p:cNvPr>
          <p:cNvSpPr>
            <a:spLocks noGrp="1"/>
          </p:cNvSpPr>
          <p:nvPr>
            <p:ph type="sldNum" sz="quarter" idx="12"/>
          </p:nvPr>
        </p:nvSpPr>
        <p:spPr/>
        <p:txBody>
          <a:bodyPr/>
          <a:lstStyle/>
          <a:p>
            <a:pPr>
              <a:defRPr/>
            </a:pPr>
            <a:fld id="{604C47F2-7CFA-4F0D-9DA6-37FB0982F9C7}" type="slidenum">
              <a:rPr lang="zh-TW" altLang="en-US" smtClean="0"/>
              <a:pPr>
                <a:defRPr/>
              </a:pPr>
              <a:t>27</a:t>
            </a:fld>
            <a:endParaRPr lang="zh-TW" altLang="en-US"/>
          </a:p>
        </p:txBody>
      </p:sp>
      <p:sp>
        <p:nvSpPr>
          <p:cNvPr id="5" name="內容版面配置區 4">
            <a:extLst>
              <a:ext uri="{FF2B5EF4-FFF2-40B4-BE49-F238E27FC236}">
                <a16:creationId xmlns:a16="http://schemas.microsoft.com/office/drawing/2014/main" id="{B93B3435-AC42-45E6-915E-DF53B8AB8C7E}"/>
              </a:ext>
            </a:extLst>
          </p:cNvPr>
          <p:cNvSpPr>
            <a:spLocks noGrp="1"/>
          </p:cNvSpPr>
          <p:nvPr>
            <p:ph idx="4294967295"/>
          </p:nvPr>
        </p:nvSpPr>
        <p:spPr>
          <a:xfrm>
            <a:off x="3489294" y="1129345"/>
            <a:ext cx="4227512" cy="3678237"/>
          </a:xfrm>
        </p:spPr>
        <p:txBody>
          <a:bodyPr/>
          <a:lstStyle/>
          <a:p>
            <a:r>
              <a:rPr lang="en-US" altLang="zh-TW" sz="1200" b="1" dirty="0"/>
              <a:t>Project Resources</a:t>
            </a:r>
          </a:p>
          <a:p>
            <a:pPr lvl="1"/>
            <a:r>
              <a:rPr lang="en-US" altLang="zh-TW" sz="1200" dirty="0"/>
              <a:t>Display project source code folder, builder output files</a:t>
            </a:r>
          </a:p>
          <a:p>
            <a:r>
              <a:rPr lang="en-US" altLang="zh-TW" sz="1200" b="1" dirty="0"/>
              <a:t>Chip Support Package</a:t>
            </a:r>
          </a:p>
          <a:p>
            <a:pPr lvl="1"/>
            <a:r>
              <a:rPr lang="en-US" altLang="zh-TW" sz="1200" dirty="0"/>
              <a:t>Ignore</a:t>
            </a:r>
          </a:p>
          <a:p>
            <a:r>
              <a:rPr lang="en-US" altLang="zh-TW" sz="1200" b="1" dirty="0"/>
              <a:t>Builder Configuration</a:t>
            </a:r>
          </a:p>
          <a:p>
            <a:pPr lvl="1"/>
            <a:r>
              <a:rPr lang="en-US" altLang="zh-TW" sz="1200" dirty="0"/>
              <a:t>Setting CPU Type, Linker Script(.</a:t>
            </a:r>
            <a:r>
              <a:rPr lang="en-US" altLang="zh-TW" sz="1200" dirty="0" err="1"/>
              <a:t>ld</a:t>
            </a:r>
            <a:r>
              <a:rPr lang="en-US" altLang="zh-TW" sz="1200" dirty="0"/>
              <a:t>), Complier/Linker configuration etc..</a:t>
            </a:r>
          </a:p>
          <a:p>
            <a:r>
              <a:rPr lang="en-US" altLang="zh-TW" sz="1200" b="1" dirty="0"/>
              <a:t>Flasher Configuration</a:t>
            </a:r>
          </a:p>
          <a:p>
            <a:pPr lvl="1"/>
            <a:r>
              <a:rPr lang="en-US" altLang="zh-TW" sz="1200" dirty="0"/>
              <a:t>Setting Debug mode configuration</a:t>
            </a:r>
          </a:p>
          <a:p>
            <a:r>
              <a:rPr lang="en-US" altLang="zh-TW" sz="1200" b="1" dirty="0"/>
              <a:t>Project Attributes</a:t>
            </a:r>
          </a:p>
          <a:p>
            <a:pPr lvl="1"/>
            <a:r>
              <a:rPr lang="en-US" altLang="zh-TW" sz="1200" dirty="0"/>
              <a:t>Setting Project Include header file paths, Preprocessor Defines, Library Search Directories etc..</a:t>
            </a:r>
          </a:p>
          <a:p>
            <a:r>
              <a:rPr lang="en-US" altLang="zh-TW" sz="1200" b="1" dirty="0"/>
              <a:t>Project Setting </a:t>
            </a:r>
          </a:p>
          <a:p>
            <a:pPr lvl="1"/>
            <a:r>
              <a:rPr lang="en-US" altLang="zh-TW" sz="1200" dirty="0"/>
              <a:t>Setting Project Name, Output Folder Name, Environment Variables</a:t>
            </a:r>
            <a:endParaRPr lang="zh-TW" altLang="en-US" sz="1200" dirty="0"/>
          </a:p>
        </p:txBody>
      </p:sp>
      <p:sp>
        <p:nvSpPr>
          <p:cNvPr id="17" name="矩形 16">
            <a:extLst>
              <a:ext uri="{FF2B5EF4-FFF2-40B4-BE49-F238E27FC236}">
                <a16:creationId xmlns:a16="http://schemas.microsoft.com/office/drawing/2014/main" id="{7D7E6B3E-2996-4A28-829D-BFAA160D765B}"/>
              </a:ext>
            </a:extLst>
          </p:cNvPr>
          <p:cNvSpPr/>
          <p:nvPr/>
        </p:nvSpPr>
        <p:spPr>
          <a:xfrm>
            <a:off x="466734" y="2614959"/>
            <a:ext cx="288032" cy="21602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nvGrpSpPr>
          <p:cNvPr id="6" name="群組 5">
            <a:extLst>
              <a:ext uri="{FF2B5EF4-FFF2-40B4-BE49-F238E27FC236}">
                <a16:creationId xmlns:a16="http://schemas.microsoft.com/office/drawing/2014/main" id="{F798EC8D-7600-4CE2-99DA-F297503443E0}"/>
              </a:ext>
            </a:extLst>
          </p:cNvPr>
          <p:cNvGrpSpPr/>
          <p:nvPr/>
        </p:nvGrpSpPr>
        <p:grpSpPr>
          <a:xfrm>
            <a:off x="7624429" y="1302217"/>
            <a:ext cx="1519571" cy="1728531"/>
            <a:chOff x="7643305" y="1194205"/>
            <a:chExt cx="1519571" cy="1728531"/>
          </a:xfrm>
        </p:grpSpPr>
        <p:sp>
          <p:nvSpPr>
            <p:cNvPr id="9" name="矩形 8">
              <a:extLst>
                <a:ext uri="{FF2B5EF4-FFF2-40B4-BE49-F238E27FC236}">
                  <a16:creationId xmlns:a16="http://schemas.microsoft.com/office/drawing/2014/main" id="{8E7F01B6-5DAF-4EF2-9271-6ACF5C930D79}"/>
                </a:ext>
              </a:extLst>
            </p:cNvPr>
            <p:cNvSpPr/>
            <p:nvPr/>
          </p:nvSpPr>
          <p:spPr>
            <a:xfrm>
              <a:off x="7907798" y="1563527"/>
              <a:ext cx="554960" cy="307777"/>
            </a:xfrm>
            <a:prstGeom prst="rect">
              <a:avLst/>
            </a:prstGeom>
          </p:spPr>
          <p:txBody>
            <a:bodyPr wrap="none">
              <a:spAutoFit/>
            </a:bodyPr>
            <a:lstStyle/>
            <a:p>
              <a:r>
                <a:rPr kumimoji="0" lang="en-US" altLang="zh-TW" sz="1400" dirty="0">
                  <a:latin typeface="+mn-lt"/>
                </a:rPr>
                <a:t>Build</a:t>
              </a:r>
              <a:endParaRPr lang="zh-TW" altLang="en-US" sz="1400" dirty="0">
                <a:latin typeface="+mn-lt"/>
              </a:endParaRPr>
            </a:p>
          </p:txBody>
        </p:sp>
        <p:sp>
          <p:nvSpPr>
            <p:cNvPr id="10" name="矩形 9">
              <a:extLst>
                <a:ext uri="{FF2B5EF4-FFF2-40B4-BE49-F238E27FC236}">
                  <a16:creationId xmlns:a16="http://schemas.microsoft.com/office/drawing/2014/main" id="{5B2E2919-AAF7-4D31-A62E-A793D935A3BF}"/>
                </a:ext>
              </a:extLst>
            </p:cNvPr>
            <p:cNvSpPr/>
            <p:nvPr/>
          </p:nvSpPr>
          <p:spPr>
            <a:xfrm>
              <a:off x="7917853" y="1871304"/>
              <a:ext cx="593432" cy="307777"/>
            </a:xfrm>
            <a:prstGeom prst="rect">
              <a:avLst/>
            </a:prstGeom>
          </p:spPr>
          <p:txBody>
            <a:bodyPr wrap="none">
              <a:spAutoFit/>
            </a:bodyPr>
            <a:lstStyle/>
            <a:p>
              <a:r>
                <a:rPr kumimoji="0" lang="en-US" altLang="zh-TW" sz="1400" dirty="0">
                  <a:latin typeface="+mn-lt"/>
                </a:rPr>
                <a:t>Clean</a:t>
              </a:r>
              <a:endParaRPr lang="zh-TW" altLang="en-US" sz="1400" dirty="0">
                <a:latin typeface="+mn-lt"/>
              </a:endParaRPr>
            </a:p>
          </p:txBody>
        </p:sp>
        <p:sp>
          <p:nvSpPr>
            <p:cNvPr id="11" name="矩形 10">
              <a:extLst>
                <a:ext uri="{FF2B5EF4-FFF2-40B4-BE49-F238E27FC236}">
                  <a16:creationId xmlns:a16="http://schemas.microsoft.com/office/drawing/2014/main" id="{3D697C9D-B02A-41CB-8FC8-DC91BEB90EAA}"/>
                </a:ext>
              </a:extLst>
            </p:cNvPr>
            <p:cNvSpPr/>
            <p:nvPr/>
          </p:nvSpPr>
          <p:spPr>
            <a:xfrm>
              <a:off x="7927908" y="2210299"/>
              <a:ext cx="1226340" cy="307777"/>
            </a:xfrm>
            <a:prstGeom prst="rect">
              <a:avLst/>
            </a:prstGeom>
          </p:spPr>
          <p:txBody>
            <a:bodyPr wrap="square">
              <a:spAutoFit/>
            </a:bodyPr>
            <a:lstStyle/>
            <a:p>
              <a:r>
                <a:rPr kumimoji="0" lang="en-US" altLang="zh-TW" sz="1400" dirty="0">
                  <a:latin typeface="+mn-lt"/>
                </a:rPr>
                <a:t>Program Flash</a:t>
              </a:r>
              <a:endParaRPr lang="zh-TW" altLang="en-US" sz="1400" dirty="0">
                <a:latin typeface="+mn-lt"/>
              </a:endParaRPr>
            </a:p>
          </p:txBody>
        </p:sp>
        <p:sp>
          <p:nvSpPr>
            <p:cNvPr id="12" name="矩形 11">
              <a:extLst>
                <a:ext uri="{FF2B5EF4-FFF2-40B4-BE49-F238E27FC236}">
                  <a16:creationId xmlns:a16="http://schemas.microsoft.com/office/drawing/2014/main" id="{205252B5-D5FD-446E-8EF4-059338A746AF}"/>
                </a:ext>
              </a:extLst>
            </p:cNvPr>
            <p:cNvSpPr/>
            <p:nvPr/>
          </p:nvSpPr>
          <p:spPr>
            <a:xfrm>
              <a:off x="7936536" y="2614959"/>
              <a:ext cx="1226340" cy="307777"/>
            </a:xfrm>
            <a:prstGeom prst="rect">
              <a:avLst/>
            </a:prstGeom>
          </p:spPr>
          <p:txBody>
            <a:bodyPr wrap="square">
              <a:spAutoFit/>
            </a:bodyPr>
            <a:lstStyle/>
            <a:p>
              <a:r>
                <a:rPr kumimoji="0" lang="en-US" altLang="zh-TW" sz="1400" dirty="0">
                  <a:latin typeface="+mn-lt"/>
                </a:rPr>
                <a:t>Rebuild</a:t>
              </a:r>
              <a:endParaRPr lang="zh-TW" altLang="en-US" sz="1400" dirty="0">
                <a:latin typeface="+mn-lt"/>
              </a:endParaRPr>
            </a:p>
          </p:txBody>
        </p:sp>
        <p:pic>
          <p:nvPicPr>
            <p:cNvPr id="13" name="圖片 12">
              <a:extLst>
                <a:ext uri="{FF2B5EF4-FFF2-40B4-BE49-F238E27FC236}">
                  <a16:creationId xmlns:a16="http://schemas.microsoft.com/office/drawing/2014/main" id="{DDE7551E-FE7E-4C52-A8F6-BD511CBF5B1D}"/>
                </a:ext>
              </a:extLst>
            </p:cNvPr>
            <p:cNvPicPr>
              <a:picLocks noChangeAspect="1"/>
            </p:cNvPicPr>
            <p:nvPr/>
          </p:nvPicPr>
          <p:blipFill>
            <a:blip r:embed="rId3"/>
            <a:stretch>
              <a:fillRect/>
            </a:stretch>
          </p:blipFill>
          <p:spPr>
            <a:xfrm>
              <a:off x="7653969" y="1553511"/>
              <a:ext cx="298596" cy="293448"/>
            </a:xfrm>
            <a:prstGeom prst="rect">
              <a:avLst/>
            </a:prstGeom>
          </p:spPr>
        </p:pic>
        <p:pic>
          <p:nvPicPr>
            <p:cNvPr id="14" name="圖片 13">
              <a:extLst>
                <a:ext uri="{FF2B5EF4-FFF2-40B4-BE49-F238E27FC236}">
                  <a16:creationId xmlns:a16="http://schemas.microsoft.com/office/drawing/2014/main" id="{A400A2F0-B22F-49C8-88D6-684AD5A7D67F}"/>
                </a:ext>
              </a:extLst>
            </p:cNvPr>
            <p:cNvPicPr>
              <a:picLocks noChangeAspect="1"/>
            </p:cNvPicPr>
            <p:nvPr/>
          </p:nvPicPr>
          <p:blipFill>
            <a:blip r:embed="rId4"/>
            <a:stretch>
              <a:fillRect/>
            </a:stretch>
          </p:blipFill>
          <p:spPr>
            <a:xfrm>
              <a:off x="7653969" y="1881320"/>
              <a:ext cx="298596" cy="315822"/>
            </a:xfrm>
            <a:prstGeom prst="rect">
              <a:avLst/>
            </a:prstGeom>
          </p:spPr>
        </p:pic>
        <p:pic>
          <p:nvPicPr>
            <p:cNvPr id="15" name="圖片 14">
              <a:extLst>
                <a:ext uri="{FF2B5EF4-FFF2-40B4-BE49-F238E27FC236}">
                  <a16:creationId xmlns:a16="http://schemas.microsoft.com/office/drawing/2014/main" id="{0ADFD1EA-B4BE-4C6A-9E19-C1A5EDAE5BCD}"/>
                </a:ext>
              </a:extLst>
            </p:cNvPr>
            <p:cNvPicPr>
              <a:picLocks noChangeAspect="1"/>
            </p:cNvPicPr>
            <p:nvPr/>
          </p:nvPicPr>
          <p:blipFill>
            <a:blip r:embed="rId5"/>
            <a:stretch>
              <a:fillRect/>
            </a:stretch>
          </p:blipFill>
          <p:spPr>
            <a:xfrm>
              <a:off x="7653957" y="2254302"/>
              <a:ext cx="298596" cy="288300"/>
            </a:xfrm>
            <a:prstGeom prst="rect">
              <a:avLst/>
            </a:prstGeom>
          </p:spPr>
        </p:pic>
        <p:pic>
          <p:nvPicPr>
            <p:cNvPr id="16" name="圖片 15">
              <a:extLst>
                <a:ext uri="{FF2B5EF4-FFF2-40B4-BE49-F238E27FC236}">
                  <a16:creationId xmlns:a16="http://schemas.microsoft.com/office/drawing/2014/main" id="{9EF61A67-A3B9-424D-97A7-C188D50DAC8A}"/>
                </a:ext>
              </a:extLst>
            </p:cNvPr>
            <p:cNvPicPr>
              <a:picLocks noChangeAspect="1"/>
            </p:cNvPicPr>
            <p:nvPr/>
          </p:nvPicPr>
          <p:blipFill>
            <a:blip r:embed="rId6"/>
            <a:stretch>
              <a:fillRect/>
            </a:stretch>
          </p:blipFill>
          <p:spPr>
            <a:xfrm>
              <a:off x="7653958" y="2600678"/>
              <a:ext cx="298596" cy="298596"/>
            </a:xfrm>
            <a:prstGeom prst="rect">
              <a:avLst/>
            </a:prstGeom>
          </p:spPr>
        </p:pic>
        <p:pic>
          <p:nvPicPr>
            <p:cNvPr id="3" name="圖片 2">
              <a:extLst>
                <a:ext uri="{FF2B5EF4-FFF2-40B4-BE49-F238E27FC236}">
                  <a16:creationId xmlns:a16="http://schemas.microsoft.com/office/drawing/2014/main" id="{CF8EC4AC-83EC-410A-A566-8EEDB6D0125D}"/>
                </a:ext>
              </a:extLst>
            </p:cNvPr>
            <p:cNvPicPr>
              <a:picLocks noChangeAspect="1"/>
            </p:cNvPicPr>
            <p:nvPr/>
          </p:nvPicPr>
          <p:blipFill>
            <a:blip r:embed="rId7"/>
            <a:stretch>
              <a:fillRect/>
            </a:stretch>
          </p:blipFill>
          <p:spPr>
            <a:xfrm>
              <a:off x="7643305" y="1194205"/>
              <a:ext cx="293232" cy="323307"/>
            </a:xfrm>
            <a:prstGeom prst="rect">
              <a:avLst/>
            </a:prstGeom>
          </p:spPr>
        </p:pic>
        <p:sp>
          <p:nvSpPr>
            <p:cNvPr id="18" name="矩形 17">
              <a:extLst>
                <a:ext uri="{FF2B5EF4-FFF2-40B4-BE49-F238E27FC236}">
                  <a16:creationId xmlns:a16="http://schemas.microsoft.com/office/drawing/2014/main" id="{B9F28941-0937-47DE-B481-2C487F29E8B9}"/>
                </a:ext>
              </a:extLst>
            </p:cNvPr>
            <p:cNvSpPr/>
            <p:nvPr/>
          </p:nvSpPr>
          <p:spPr>
            <a:xfrm>
              <a:off x="7920562" y="1221070"/>
              <a:ext cx="1113125" cy="307777"/>
            </a:xfrm>
            <a:prstGeom prst="rect">
              <a:avLst/>
            </a:prstGeom>
          </p:spPr>
          <p:txBody>
            <a:bodyPr wrap="none">
              <a:spAutoFit/>
            </a:bodyPr>
            <a:lstStyle/>
            <a:p>
              <a:r>
                <a:rPr kumimoji="0" lang="en-US" altLang="zh-TW" sz="1400" dirty="0">
                  <a:latin typeface="+mn-lt"/>
                </a:rPr>
                <a:t>EIDE</a:t>
              </a:r>
              <a:r>
                <a:rPr kumimoji="0" lang="zh-TW" altLang="en-US" sz="1400" dirty="0">
                  <a:latin typeface="+mn-lt"/>
                </a:rPr>
                <a:t>  </a:t>
              </a:r>
              <a:r>
                <a:rPr kumimoji="0" lang="en-US" altLang="zh-TW" sz="1400" dirty="0">
                  <a:latin typeface="+mn-lt"/>
                </a:rPr>
                <a:t>Project</a:t>
              </a:r>
              <a:endParaRPr lang="zh-TW" altLang="en-US" sz="1400" dirty="0">
                <a:latin typeface="+mn-lt"/>
              </a:endParaRPr>
            </a:p>
          </p:txBody>
        </p:sp>
      </p:grpSp>
      <p:sp>
        <p:nvSpPr>
          <p:cNvPr id="21" name="矩形 20">
            <a:extLst>
              <a:ext uri="{FF2B5EF4-FFF2-40B4-BE49-F238E27FC236}">
                <a16:creationId xmlns:a16="http://schemas.microsoft.com/office/drawing/2014/main" id="{65D5DDAD-BA1B-4345-A818-3239D66FE5CC}"/>
              </a:ext>
            </a:extLst>
          </p:cNvPr>
          <p:cNvSpPr/>
          <p:nvPr/>
        </p:nvSpPr>
        <p:spPr>
          <a:xfrm>
            <a:off x="827584" y="1675662"/>
            <a:ext cx="1043719" cy="14976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nvGrpSpPr>
          <p:cNvPr id="7" name="群組 6">
            <a:extLst>
              <a:ext uri="{FF2B5EF4-FFF2-40B4-BE49-F238E27FC236}">
                <a16:creationId xmlns:a16="http://schemas.microsoft.com/office/drawing/2014/main" id="{78406EEF-4521-4195-96D2-B89ADAA95AC1}"/>
              </a:ext>
            </a:extLst>
          </p:cNvPr>
          <p:cNvGrpSpPr/>
          <p:nvPr/>
        </p:nvGrpSpPr>
        <p:grpSpPr>
          <a:xfrm>
            <a:off x="925629" y="3219822"/>
            <a:ext cx="1984073" cy="762316"/>
            <a:chOff x="7159927" y="463893"/>
            <a:chExt cx="1984073" cy="762316"/>
          </a:xfrm>
        </p:grpSpPr>
        <p:pic>
          <p:nvPicPr>
            <p:cNvPr id="23" name="圖片 22">
              <a:extLst>
                <a:ext uri="{FF2B5EF4-FFF2-40B4-BE49-F238E27FC236}">
                  <a16:creationId xmlns:a16="http://schemas.microsoft.com/office/drawing/2014/main" id="{72F6CE0D-F138-460E-8085-8399E4A2F3CB}"/>
                </a:ext>
              </a:extLst>
            </p:cNvPr>
            <p:cNvPicPr>
              <a:picLocks noChangeAspect="1"/>
            </p:cNvPicPr>
            <p:nvPr/>
          </p:nvPicPr>
          <p:blipFill rotWithShape="1">
            <a:blip r:embed="rId8"/>
            <a:srcRect t="17147"/>
            <a:stretch/>
          </p:blipFill>
          <p:spPr>
            <a:xfrm>
              <a:off x="7247193" y="698867"/>
              <a:ext cx="247685" cy="181536"/>
            </a:xfrm>
            <a:prstGeom prst="rect">
              <a:avLst/>
            </a:prstGeom>
          </p:spPr>
        </p:pic>
        <p:sp>
          <p:nvSpPr>
            <p:cNvPr id="24" name="矩形 23">
              <a:extLst>
                <a:ext uri="{FF2B5EF4-FFF2-40B4-BE49-F238E27FC236}">
                  <a16:creationId xmlns:a16="http://schemas.microsoft.com/office/drawing/2014/main" id="{761262E4-90F9-499D-981A-4B95863DEDB9}"/>
                </a:ext>
              </a:extLst>
            </p:cNvPr>
            <p:cNvSpPr/>
            <p:nvPr/>
          </p:nvSpPr>
          <p:spPr>
            <a:xfrm>
              <a:off x="7515500" y="634858"/>
              <a:ext cx="1430713" cy="307777"/>
            </a:xfrm>
            <a:prstGeom prst="rect">
              <a:avLst/>
            </a:prstGeom>
          </p:spPr>
          <p:txBody>
            <a:bodyPr wrap="none">
              <a:spAutoFit/>
            </a:bodyPr>
            <a:lstStyle/>
            <a:p>
              <a:r>
                <a:rPr kumimoji="0" lang="en-US" altLang="zh-TW" sz="1400" dirty="0">
                  <a:solidFill>
                    <a:schemeClr val="bg1"/>
                  </a:solidFill>
                  <a:latin typeface="+mn-lt"/>
                </a:rPr>
                <a:t>Project Activated</a:t>
              </a:r>
              <a:endParaRPr lang="zh-TW" altLang="en-US" sz="1400" dirty="0">
                <a:solidFill>
                  <a:schemeClr val="bg1"/>
                </a:solidFill>
                <a:latin typeface="+mn-lt"/>
              </a:endParaRPr>
            </a:p>
          </p:txBody>
        </p:sp>
        <p:pic>
          <p:nvPicPr>
            <p:cNvPr id="26" name="圖片 25">
              <a:extLst>
                <a:ext uri="{FF2B5EF4-FFF2-40B4-BE49-F238E27FC236}">
                  <a16:creationId xmlns:a16="http://schemas.microsoft.com/office/drawing/2014/main" id="{CC2771DA-CFFB-411D-8F32-A58D02003601}"/>
                </a:ext>
              </a:extLst>
            </p:cNvPr>
            <p:cNvPicPr>
              <a:picLocks noChangeAspect="1"/>
            </p:cNvPicPr>
            <p:nvPr/>
          </p:nvPicPr>
          <p:blipFill rotWithShape="1">
            <a:blip r:embed="rId9"/>
            <a:srcRect l="7481" b="559"/>
            <a:stretch/>
          </p:blipFill>
          <p:spPr>
            <a:xfrm>
              <a:off x="7243932" y="992902"/>
              <a:ext cx="247686" cy="191678"/>
            </a:xfrm>
            <a:prstGeom prst="rect">
              <a:avLst/>
            </a:prstGeom>
          </p:spPr>
        </p:pic>
        <p:sp>
          <p:nvSpPr>
            <p:cNvPr id="27" name="矩形 26">
              <a:extLst>
                <a:ext uri="{FF2B5EF4-FFF2-40B4-BE49-F238E27FC236}">
                  <a16:creationId xmlns:a16="http://schemas.microsoft.com/office/drawing/2014/main" id="{F6711798-F71C-47DD-B7D4-E5373043BFC6}"/>
                </a:ext>
              </a:extLst>
            </p:cNvPr>
            <p:cNvSpPr/>
            <p:nvPr/>
          </p:nvSpPr>
          <p:spPr>
            <a:xfrm>
              <a:off x="7530545" y="918432"/>
              <a:ext cx="1613455" cy="307777"/>
            </a:xfrm>
            <a:prstGeom prst="rect">
              <a:avLst/>
            </a:prstGeom>
          </p:spPr>
          <p:txBody>
            <a:bodyPr wrap="none">
              <a:spAutoFit/>
            </a:bodyPr>
            <a:lstStyle/>
            <a:p>
              <a:r>
                <a:rPr kumimoji="0" lang="en-US" altLang="zh-TW" sz="1400" dirty="0">
                  <a:solidFill>
                    <a:schemeClr val="bg1"/>
                  </a:solidFill>
                  <a:latin typeface="+mn-lt"/>
                </a:rPr>
                <a:t>Project Deactivated</a:t>
              </a:r>
              <a:endParaRPr lang="zh-TW" altLang="en-US" sz="1400" dirty="0">
                <a:solidFill>
                  <a:schemeClr val="bg1"/>
                </a:solidFill>
                <a:latin typeface="+mn-lt"/>
              </a:endParaRPr>
            </a:p>
          </p:txBody>
        </p:sp>
        <p:sp>
          <p:nvSpPr>
            <p:cNvPr id="28" name="內容版面配置區 4">
              <a:extLst>
                <a:ext uri="{FF2B5EF4-FFF2-40B4-BE49-F238E27FC236}">
                  <a16:creationId xmlns:a16="http://schemas.microsoft.com/office/drawing/2014/main" id="{1E1F4853-A44B-4D58-81ED-220D3BD89F72}"/>
                </a:ext>
              </a:extLst>
            </p:cNvPr>
            <p:cNvSpPr txBox="1">
              <a:spLocks/>
            </p:cNvSpPr>
            <p:nvPr/>
          </p:nvSpPr>
          <p:spPr bwMode="auto">
            <a:xfrm>
              <a:off x="7159927" y="463893"/>
              <a:ext cx="1350660" cy="45719"/>
            </a:xfrm>
            <a:prstGeom prst="rect">
              <a:avLst/>
            </a:prstGeom>
            <a:noFill/>
            <a:ln w="9525">
              <a:noFill/>
              <a:miter lim="800000"/>
              <a:headEnd/>
              <a:tailEnd/>
            </a:ln>
          </p:spPr>
          <p:txBody>
            <a:bodyPr vert="horz" wrap="square" lIns="77862" tIns="38930" rIns="77862" bIns="38930" numCol="1" anchor="t" anchorCtr="0" compatLnSpc="1">
              <a:prstTxWarp prst="textNoShape">
                <a:avLst/>
              </a:prstTxWarp>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r>
                <a:rPr kumimoji="0" lang="en-US" altLang="zh-TW" sz="1200" b="1" dirty="0">
                  <a:solidFill>
                    <a:schemeClr val="bg1"/>
                  </a:solidFill>
                </a:rPr>
                <a:t>Project Status</a:t>
              </a:r>
              <a:endParaRPr kumimoji="0" lang="zh-TW" altLang="en-US" sz="1200" dirty="0">
                <a:solidFill>
                  <a:schemeClr val="bg1"/>
                </a:solidFill>
              </a:endParaRPr>
            </a:p>
          </p:txBody>
        </p:sp>
      </p:grpSp>
    </p:spTree>
    <p:extLst>
      <p:ext uri="{BB962C8B-B14F-4D97-AF65-F5344CB8AC3E}">
        <p14:creationId xmlns:p14="http://schemas.microsoft.com/office/powerpoint/2010/main" val="30522743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B028B1-5D2D-4781-9FAA-46D3563F4C3A}"/>
              </a:ext>
            </a:extLst>
          </p:cNvPr>
          <p:cNvSpPr>
            <a:spLocks noGrp="1"/>
          </p:cNvSpPr>
          <p:nvPr>
            <p:ph type="title"/>
          </p:nvPr>
        </p:nvSpPr>
        <p:spPr/>
        <p:txBody>
          <a:bodyPr/>
          <a:lstStyle/>
          <a:p>
            <a:r>
              <a:rPr lang="en-US" altLang="zh-TW" dirty="0"/>
              <a:t>VA8801 TinyML Project Brief – 2 </a:t>
            </a:r>
            <a:endParaRPr lang="zh-TW" altLang="en-US" dirty="0"/>
          </a:p>
        </p:txBody>
      </p:sp>
      <p:sp>
        <p:nvSpPr>
          <p:cNvPr id="5" name="投影片編號版面配置區 4">
            <a:extLst>
              <a:ext uri="{FF2B5EF4-FFF2-40B4-BE49-F238E27FC236}">
                <a16:creationId xmlns:a16="http://schemas.microsoft.com/office/drawing/2014/main" id="{84495BE7-36AF-4F95-A260-30C56B54FF3B}"/>
              </a:ext>
            </a:extLst>
          </p:cNvPr>
          <p:cNvSpPr>
            <a:spLocks noGrp="1"/>
          </p:cNvSpPr>
          <p:nvPr>
            <p:ph type="sldNum" sz="quarter" idx="12"/>
          </p:nvPr>
        </p:nvSpPr>
        <p:spPr/>
        <p:txBody>
          <a:bodyPr/>
          <a:lstStyle/>
          <a:p>
            <a:pPr>
              <a:defRPr/>
            </a:pPr>
            <a:fld id="{604C47F2-7CFA-4F0D-9DA6-37FB0982F9C7}" type="slidenum">
              <a:rPr lang="zh-TW" altLang="en-US" smtClean="0"/>
              <a:pPr>
                <a:defRPr/>
              </a:pPr>
              <a:t>28</a:t>
            </a:fld>
            <a:endParaRPr lang="zh-TW" altLang="en-US"/>
          </a:p>
        </p:txBody>
      </p:sp>
      <p:pic>
        <p:nvPicPr>
          <p:cNvPr id="6" name="內容版面配置區 5">
            <a:extLst>
              <a:ext uri="{FF2B5EF4-FFF2-40B4-BE49-F238E27FC236}">
                <a16:creationId xmlns:a16="http://schemas.microsoft.com/office/drawing/2014/main" id="{86734557-5536-4460-A58F-1F9B1F5F73E1}"/>
              </a:ext>
            </a:extLst>
          </p:cNvPr>
          <p:cNvPicPr>
            <a:picLocks noGrp="1" noChangeAspect="1"/>
          </p:cNvPicPr>
          <p:nvPr>
            <p:ph idx="4294967295"/>
          </p:nvPr>
        </p:nvPicPr>
        <p:blipFill>
          <a:blip r:embed="rId2"/>
          <a:stretch>
            <a:fillRect/>
          </a:stretch>
        </p:blipFill>
        <p:spPr>
          <a:xfrm>
            <a:off x="0" y="1057275"/>
            <a:ext cx="4038600" cy="3678238"/>
          </a:xfrm>
          <a:prstGeom prst="rect">
            <a:avLst/>
          </a:prstGeom>
        </p:spPr>
      </p:pic>
      <p:sp>
        <p:nvSpPr>
          <p:cNvPr id="4" name="內容版面配置區 3">
            <a:extLst>
              <a:ext uri="{FF2B5EF4-FFF2-40B4-BE49-F238E27FC236}">
                <a16:creationId xmlns:a16="http://schemas.microsoft.com/office/drawing/2014/main" id="{EC1D18EF-2D54-4B6B-972C-DEE2020E57E8}"/>
              </a:ext>
            </a:extLst>
          </p:cNvPr>
          <p:cNvSpPr>
            <a:spLocks noGrp="1"/>
          </p:cNvSpPr>
          <p:nvPr>
            <p:ph sz="half" idx="4294967295"/>
          </p:nvPr>
        </p:nvSpPr>
        <p:spPr>
          <a:xfrm>
            <a:off x="3995936" y="1054376"/>
            <a:ext cx="4824412" cy="3263900"/>
          </a:xfrm>
        </p:spPr>
        <p:txBody>
          <a:bodyPr/>
          <a:lstStyle/>
          <a:p>
            <a:pPr algn="just"/>
            <a:r>
              <a:rPr lang="en-US" altLang="zh-TW" sz="1400" dirty="0"/>
              <a:t>You can develop your application in </a:t>
            </a:r>
            <a:r>
              <a:rPr lang="en-US" altLang="zh-TW" sz="1400" dirty="0" err="1"/>
              <a:t>task_host.c</a:t>
            </a:r>
            <a:r>
              <a:rPr lang="en-US" altLang="zh-TW" sz="1400" dirty="0"/>
              <a:t> </a:t>
            </a:r>
          </a:p>
          <a:p>
            <a:pPr marL="0" indent="0" algn="just">
              <a:buNone/>
            </a:pPr>
            <a:r>
              <a:rPr lang="en-US" altLang="zh-TW" sz="1400" dirty="0"/>
              <a:t>For example, AI inference results can be transmitted to applications, such as the main board SOC</a:t>
            </a:r>
            <a:r>
              <a:rPr lang="zh-TW" altLang="en-US" sz="1400" dirty="0"/>
              <a:t> </a:t>
            </a:r>
            <a:r>
              <a:rPr lang="en-US" altLang="zh-TW" sz="1400" dirty="0"/>
              <a:t>or MCU, through peripheral interfaces like I2C or UART</a:t>
            </a:r>
            <a:endParaRPr lang="zh-TW" altLang="en-US" sz="1400" dirty="0"/>
          </a:p>
        </p:txBody>
      </p:sp>
    </p:spTree>
    <p:extLst>
      <p:ext uri="{BB962C8B-B14F-4D97-AF65-F5344CB8AC3E}">
        <p14:creationId xmlns:p14="http://schemas.microsoft.com/office/powerpoint/2010/main" val="5468506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2DB2C73-AC1C-469C-8390-C4285C15D90A}"/>
              </a:ext>
            </a:extLst>
          </p:cNvPr>
          <p:cNvSpPr>
            <a:spLocks noGrp="1"/>
          </p:cNvSpPr>
          <p:nvPr>
            <p:ph type="title"/>
          </p:nvPr>
        </p:nvSpPr>
        <p:spPr/>
        <p:txBody>
          <a:bodyPr/>
          <a:lstStyle/>
          <a:p>
            <a:r>
              <a:rPr lang="en-US" altLang="zh-TW" dirty="0"/>
              <a:t>VA8801 NPU Project Brief</a:t>
            </a:r>
            <a:endParaRPr lang="zh-TW" altLang="en-US" dirty="0"/>
          </a:p>
        </p:txBody>
      </p:sp>
      <p:sp>
        <p:nvSpPr>
          <p:cNvPr id="7" name="投影片編號版面配置區 6">
            <a:extLst>
              <a:ext uri="{FF2B5EF4-FFF2-40B4-BE49-F238E27FC236}">
                <a16:creationId xmlns:a16="http://schemas.microsoft.com/office/drawing/2014/main" id="{B13C6A61-F306-4108-B7EF-34C50340398A}"/>
              </a:ext>
            </a:extLst>
          </p:cNvPr>
          <p:cNvSpPr>
            <a:spLocks noGrp="1"/>
          </p:cNvSpPr>
          <p:nvPr>
            <p:ph type="sldNum" sz="quarter" idx="12"/>
          </p:nvPr>
        </p:nvSpPr>
        <p:spPr/>
        <p:txBody>
          <a:bodyPr/>
          <a:lstStyle/>
          <a:p>
            <a:pPr>
              <a:defRPr/>
            </a:pPr>
            <a:fld id="{604C47F2-7CFA-4F0D-9DA6-37FB0982F9C7}" type="slidenum">
              <a:rPr lang="zh-TW" altLang="en-US" smtClean="0"/>
              <a:pPr>
                <a:defRPr/>
              </a:pPr>
              <a:t>29</a:t>
            </a:fld>
            <a:endParaRPr lang="zh-TW" altLang="en-US"/>
          </a:p>
        </p:txBody>
      </p:sp>
      <p:sp>
        <p:nvSpPr>
          <p:cNvPr id="5" name="內容版面配置區 4">
            <a:extLst>
              <a:ext uri="{FF2B5EF4-FFF2-40B4-BE49-F238E27FC236}">
                <a16:creationId xmlns:a16="http://schemas.microsoft.com/office/drawing/2014/main" id="{B93B3435-AC42-45E6-915E-DF53B8AB8C7E}"/>
              </a:ext>
            </a:extLst>
          </p:cNvPr>
          <p:cNvSpPr>
            <a:spLocks noGrp="1"/>
          </p:cNvSpPr>
          <p:nvPr>
            <p:ph idx="4294967295"/>
          </p:nvPr>
        </p:nvSpPr>
        <p:spPr>
          <a:xfrm>
            <a:off x="2966540" y="1142965"/>
            <a:ext cx="4462462" cy="3678238"/>
          </a:xfrm>
        </p:spPr>
        <p:txBody>
          <a:bodyPr/>
          <a:lstStyle/>
          <a:p>
            <a:r>
              <a:rPr lang="en-US" altLang="zh-TW" sz="1200" b="1" dirty="0"/>
              <a:t>Project Resources</a:t>
            </a:r>
          </a:p>
          <a:p>
            <a:pPr lvl="1"/>
            <a:r>
              <a:rPr lang="en-US" altLang="zh-TW" sz="1200" dirty="0"/>
              <a:t>Display project source code folder, builder output files</a:t>
            </a:r>
          </a:p>
          <a:p>
            <a:pPr lvl="1"/>
            <a:r>
              <a:rPr lang="en-US" altLang="zh-TW" sz="1200" b="1" dirty="0"/>
              <a:t>Tengen Compiler output file(AI Model C code) </a:t>
            </a:r>
          </a:p>
          <a:p>
            <a:r>
              <a:rPr lang="en-US" altLang="zh-TW" sz="1200" b="1" dirty="0"/>
              <a:t>Chip Support Package</a:t>
            </a:r>
          </a:p>
          <a:p>
            <a:pPr lvl="1"/>
            <a:r>
              <a:rPr lang="en-US" altLang="zh-TW" sz="1200" dirty="0"/>
              <a:t>Ignore</a:t>
            </a:r>
          </a:p>
          <a:p>
            <a:r>
              <a:rPr lang="en-US" altLang="zh-TW" sz="1200" b="1" dirty="0"/>
              <a:t>Builder Configuration</a:t>
            </a:r>
          </a:p>
          <a:p>
            <a:pPr lvl="1"/>
            <a:r>
              <a:rPr lang="en-US" altLang="zh-TW" sz="1200" dirty="0"/>
              <a:t>Setting CPU Type, Linker Script(.</a:t>
            </a:r>
            <a:r>
              <a:rPr lang="en-US" altLang="zh-TW" sz="1200" dirty="0" err="1"/>
              <a:t>ld</a:t>
            </a:r>
            <a:r>
              <a:rPr lang="en-US" altLang="zh-TW" sz="1200" dirty="0"/>
              <a:t>), Complier/Linker configuration etc..</a:t>
            </a:r>
          </a:p>
          <a:p>
            <a:r>
              <a:rPr lang="en-US" altLang="zh-TW" sz="1200" b="1" dirty="0"/>
              <a:t>Flasher Configuration</a:t>
            </a:r>
          </a:p>
          <a:p>
            <a:pPr lvl="1"/>
            <a:r>
              <a:rPr lang="en-US" altLang="zh-TW" sz="1200" dirty="0"/>
              <a:t>Setting Debug mode configuration</a:t>
            </a:r>
          </a:p>
          <a:p>
            <a:r>
              <a:rPr lang="en-US" altLang="zh-TW" sz="1200" b="1" dirty="0"/>
              <a:t>Project Attributes</a:t>
            </a:r>
          </a:p>
          <a:p>
            <a:pPr lvl="1"/>
            <a:r>
              <a:rPr lang="en-US" altLang="zh-TW" sz="1200" dirty="0"/>
              <a:t>Setting Project Include header file paths, Preprocessor Defines, Library Search Directories etc..</a:t>
            </a:r>
          </a:p>
          <a:p>
            <a:r>
              <a:rPr lang="en-US" altLang="zh-TW" sz="1200" b="1" dirty="0"/>
              <a:t>Project Setting </a:t>
            </a:r>
          </a:p>
          <a:p>
            <a:pPr lvl="1"/>
            <a:r>
              <a:rPr lang="en-US" altLang="zh-TW" sz="1200" dirty="0"/>
              <a:t>Setting Project Name, Output Folder Name, Environment Variables</a:t>
            </a:r>
            <a:endParaRPr lang="zh-TW" altLang="en-US" sz="1200" dirty="0"/>
          </a:p>
        </p:txBody>
      </p:sp>
      <p:grpSp>
        <p:nvGrpSpPr>
          <p:cNvPr id="6" name="群組 5">
            <a:extLst>
              <a:ext uri="{FF2B5EF4-FFF2-40B4-BE49-F238E27FC236}">
                <a16:creationId xmlns:a16="http://schemas.microsoft.com/office/drawing/2014/main" id="{F798EC8D-7600-4CE2-99DA-F297503443E0}"/>
              </a:ext>
            </a:extLst>
          </p:cNvPr>
          <p:cNvGrpSpPr/>
          <p:nvPr/>
        </p:nvGrpSpPr>
        <p:grpSpPr>
          <a:xfrm>
            <a:off x="7556009" y="1271018"/>
            <a:ext cx="1519571" cy="1728531"/>
            <a:chOff x="7643305" y="1194205"/>
            <a:chExt cx="1519571" cy="1728531"/>
          </a:xfrm>
        </p:grpSpPr>
        <p:sp>
          <p:nvSpPr>
            <p:cNvPr id="9" name="矩形 8">
              <a:extLst>
                <a:ext uri="{FF2B5EF4-FFF2-40B4-BE49-F238E27FC236}">
                  <a16:creationId xmlns:a16="http://schemas.microsoft.com/office/drawing/2014/main" id="{8E7F01B6-5DAF-4EF2-9271-6ACF5C930D79}"/>
                </a:ext>
              </a:extLst>
            </p:cNvPr>
            <p:cNvSpPr/>
            <p:nvPr/>
          </p:nvSpPr>
          <p:spPr>
            <a:xfrm>
              <a:off x="7907798" y="1563527"/>
              <a:ext cx="554960" cy="307777"/>
            </a:xfrm>
            <a:prstGeom prst="rect">
              <a:avLst/>
            </a:prstGeom>
          </p:spPr>
          <p:txBody>
            <a:bodyPr wrap="none">
              <a:spAutoFit/>
            </a:bodyPr>
            <a:lstStyle/>
            <a:p>
              <a:r>
                <a:rPr kumimoji="0" lang="en-US" altLang="zh-TW" sz="1400" dirty="0">
                  <a:latin typeface="+mn-lt"/>
                </a:rPr>
                <a:t>Build</a:t>
              </a:r>
              <a:endParaRPr lang="zh-TW" altLang="en-US" sz="1400" dirty="0">
                <a:latin typeface="+mn-lt"/>
              </a:endParaRPr>
            </a:p>
          </p:txBody>
        </p:sp>
        <p:sp>
          <p:nvSpPr>
            <p:cNvPr id="10" name="矩形 9">
              <a:extLst>
                <a:ext uri="{FF2B5EF4-FFF2-40B4-BE49-F238E27FC236}">
                  <a16:creationId xmlns:a16="http://schemas.microsoft.com/office/drawing/2014/main" id="{5B2E2919-AAF7-4D31-A62E-A793D935A3BF}"/>
                </a:ext>
              </a:extLst>
            </p:cNvPr>
            <p:cNvSpPr/>
            <p:nvPr/>
          </p:nvSpPr>
          <p:spPr>
            <a:xfrm>
              <a:off x="7917853" y="1871304"/>
              <a:ext cx="593432" cy="307777"/>
            </a:xfrm>
            <a:prstGeom prst="rect">
              <a:avLst/>
            </a:prstGeom>
          </p:spPr>
          <p:txBody>
            <a:bodyPr wrap="none">
              <a:spAutoFit/>
            </a:bodyPr>
            <a:lstStyle/>
            <a:p>
              <a:r>
                <a:rPr kumimoji="0" lang="en-US" altLang="zh-TW" sz="1400" dirty="0">
                  <a:latin typeface="+mn-lt"/>
                </a:rPr>
                <a:t>Clean</a:t>
              </a:r>
              <a:endParaRPr lang="zh-TW" altLang="en-US" sz="1400" dirty="0">
                <a:latin typeface="+mn-lt"/>
              </a:endParaRPr>
            </a:p>
          </p:txBody>
        </p:sp>
        <p:sp>
          <p:nvSpPr>
            <p:cNvPr id="11" name="矩形 10">
              <a:extLst>
                <a:ext uri="{FF2B5EF4-FFF2-40B4-BE49-F238E27FC236}">
                  <a16:creationId xmlns:a16="http://schemas.microsoft.com/office/drawing/2014/main" id="{3D697C9D-B02A-41CB-8FC8-DC91BEB90EAA}"/>
                </a:ext>
              </a:extLst>
            </p:cNvPr>
            <p:cNvSpPr/>
            <p:nvPr/>
          </p:nvSpPr>
          <p:spPr>
            <a:xfrm>
              <a:off x="7927908" y="2210299"/>
              <a:ext cx="1226340" cy="307777"/>
            </a:xfrm>
            <a:prstGeom prst="rect">
              <a:avLst/>
            </a:prstGeom>
          </p:spPr>
          <p:txBody>
            <a:bodyPr wrap="square">
              <a:spAutoFit/>
            </a:bodyPr>
            <a:lstStyle/>
            <a:p>
              <a:r>
                <a:rPr kumimoji="0" lang="en-US" altLang="zh-TW" sz="1400" dirty="0">
                  <a:latin typeface="+mn-lt"/>
                </a:rPr>
                <a:t>Program Flash</a:t>
              </a:r>
              <a:endParaRPr lang="zh-TW" altLang="en-US" sz="1400" dirty="0">
                <a:latin typeface="+mn-lt"/>
              </a:endParaRPr>
            </a:p>
          </p:txBody>
        </p:sp>
        <p:sp>
          <p:nvSpPr>
            <p:cNvPr id="12" name="矩形 11">
              <a:extLst>
                <a:ext uri="{FF2B5EF4-FFF2-40B4-BE49-F238E27FC236}">
                  <a16:creationId xmlns:a16="http://schemas.microsoft.com/office/drawing/2014/main" id="{205252B5-D5FD-446E-8EF4-059338A746AF}"/>
                </a:ext>
              </a:extLst>
            </p:cNvPr>
            <p:cNvSpPr/>
            <p:nvPr/>
          </p:nvSpPr>
          <p:spPr>
            <a:xfrm>
              <a:off x="7936536" y="2614959"/>
              <a:ext cx="1226340" cy="307777"/>
            </a:xfrm>
            <a:prstGeom prst="rect">
              <a:avLst/>
            </a:prstGeom>
          </p:spPr>
          <p:txBody>
            <a:bodyPr wrap="square">
              <a:spAutoFit/>
            </a:bodyPr>
            <a:lstStyle/>
            <a:p>
              <a:r>
                <a:rPr kumimoji="0" lang="en-US" altLang="zh-TW" sz="1400" dirty="0">
                  <a:latin typeface="+mn-lt"/>
                </a:rPr>
                <a:t>Rebuild</a:t>
              </a:r>
              <a:endParaRPr lang="zh-TW" altLang="en-US" sz="1400" dirty="0">
                <a:latin typeface="+mn-lt"/>
              </a:endParaRPr>
            </a:p>
          </p:txBody>
        </p:sp>
        <p:pic>
          <p:nvPicPr>
            <p:cNvPr id="13" name="圖片 12">
              <a:extLst>
                <a:ext uri="{FF2B5EF4-FFF2-40B4-BE49-F238E27FC236}">
                  <a16:creationId xmlns:a16="http://schemas.microsoft.com/office/drawing/2014/main" id="{DDE7551E-FE7E-4C52-A8F6-BD511CBF5B1D}"/>
                </a:ext>
              </a:extLst>
            </p:cNvPr>
            <p:cNvPicPr>
              <a:picLocks noChangeAspect="1"/>
            </p:cNvPicPr>
            <p:nvPr/>
          </p:nvPicPr>
          <p:blipFill>
            <a:blip r:embed="rId2"/>
            <a:stretch>
              <a:fillRect/>
            </a:stretch>
          </p:blipFill>
          <p:spPr>
            <a:xfrm>
              <a:off x="7653969" y="1553511"/>
              <a:ext cx="298596" cy="293448"/>
            </a:xfrm>
            <a:prstGeom prst="rect">
              <a:avLst/>
            </a:prstGeom>
          </p:spPr>
        </p:pic>
        <p:pic>
          <p:nvPicPr>
            <p:cNvPr id="14" name="圖片 13">
              <a:extLst>
                <a:ext uri="{FF2B5EF4-FFF2-40B4-BE49-F238E27FC236}">
                  <a16:creationId xmlns:a16="http://schemas.microsoft.com/office/drawing/2014/main" id="{A400A2F0-B22F-49C8-88D6-684AD5A7D67F}"/>
                </a:ext>
              </a:extLst>
            </p:cNvPr>
            <p:cNvPicPr>
              <a:picLocks noChangeAspect="1"/>
            </p:cNvPicPr>
            <p:nvPr/>
          </p:nvPicPr>
          <p:blipFill>
            <a:blip r:embed="rId3"/>
            <a:stretch>
              <a:fillRect/>
            </a:stretch>
          </p:blipFill>
          <p:spPr>
            <a:xfrm>
              <a:off x="7653969" y="1881320"/>
              <a:ext cx="298596" cy="315822"/>
            </a:xfrm>
            <a:prstGeom prst="rect">
              <a:avLst/>
            </a:prstGeom>
          </p:spPr>
        </p:pic>
        <p:pic>
          <p:nvPicPr>
            <p:cNvPr id="15" name="圖片 14">
              <a:extLst>
                <a:ext uri="{FF2B5EF4-FFF2-40B4-BE49-F238E27FC236}">
                  <a16:creationId xmlns:a16="http://schemas.microsoft.com/office/drawing/2014/main" id="{0ADFD1EA-B4BE-4C6A-9E19-C1A5EDAE5BCD}"/>
                </a:ext>
              </a:extLst>
            </p:cNvPr>
            <p:cNvPicPr>
              <a:picLocks noChangeAspect="1"/>
            </p:cNvPicPr>
            <p:nvPr/>
          </p:nvPicPr>
          <p:blipFill>
            <a:blip r:embed="rId4"/>
            <a:stretch>
              <a:fillRect/>
            </a:stretch>
          </p:blipFill>
          <p:spPr>
            <a:xfrm>
              <a:off x="7653957" y="2254302"/>
              <a:ext cx="298596" cy="288300"/>
            </a:xfrm>
            <a:prstGeom prst="rect">
              <a:avLst/>
            </a:prstGeom>
          </p:spPr>
        </p:pic>
        <p:pic>
          <p:nvPicPr>
            <p:cNvPr id="16" name="圖片 15">
              <a:extLst>
                <a:ext uri="{FF2B5EF4-FFF2-40B4-BE49-F238E27FC236}">
                  <a16:creationId xmlns:a16="http://schemas.microsoft.com/office/drawing/2014/main" id="{9EF61A67-A3B9-424D-97A7-C188D50DAC8A}"/>
                </a:ext>
              </a:extLst>
            </p:cNvPr>
            <p:cNvPicPr>
              <a:picLocks noChangeAspect="1"/>
            </p:cNvPicPr>
            <p:nvPr/>
          </p:nvPicPr>
          <p:blipFill>
            <a:blip r:embed="rId5"/>
            <a:stretch>
              <a:fillRect/>
            </a:stretch>
          </p:blipFill>
          <p:spPr>
            <a:xfrm>
              <a:off x="7653958" y="2600678"/>
              <a:ext cx="298596" cy="298596"/>
            </a:xfrm>
            <a:prstGeom prst="rect">
              <a:avLst/>
            </a:prstGeom>
          </p:spPr>
        </p:pic>
        <p:pic>
          <p:nvPicPr>
            <p:cNvPr id="3" name="圖片 2">
              <a:extLst>
                <a:ext uri="{FF2B5EF4-FFF2-40B4-BE49-F238E27FC236}">
                  <a16:creationId xmlns:a16="http://schemas.microsoft.com/office/drawing/2014/main" id="{CF8EC4AC-83EC-410A-A566-8EEDB6D0125D}"/>
                </a:ext>
              </a:extLst>
            </p:cNvPr>
            <p:cNvPicPr>
              <a:picLocks noChangeAspect="1"/>
            </p:cNvPicPr>
            <p:nvPr/>
          </p:nvPicPr>
          <p:blipFill>
            <a:blip r:embed="rId6"/>
            <a:stretch>
              <a:fillRect/>
            </a:stretch>
          </p:blipFill>
          <p:spPr>
            <a:xfrm>
              <a:off x="7643305" y="1194205"/>
              <a:ext cx="293232" cy="323307"/>
            </a:xfrm>
            <a:prstGeom prst="rect">
              <a:avLst/>
            </a:prstGeom>
          </p:spPr>
        </p:pic>
        <p:sp>
          <p:nvSpPr>
            <p:cNvPr id="18" name="矩形 17">
              <a:extLst>
                <a:ext uri="{FF2B5EF4-FFF2-40B4-BE49-F238E27FC236}">
                  <a16:creationId xmlns:a16="http://schemas.microsoft.com/office/drawing/2014/main" id="{B9F28941-0937-47DE-B481-2C487F29E8B9}"/>
                </a:ext>
              </a:extLst>
            </p:cNvPr>
            <p:cNvSpPr/>
            <p:nvPr/>
          </p:nvSpPr>
          <p:spPr>
            <a:xfrm>
              <a:off x="7920562" y="1221070"/>
              <a:ext cx="1113125" cy="307777"/>
            </a:xfrm>
            <a:prstGeom prst="rect">
              <a:avLst/>
            </a:prstGeom>
          </p:spPr>
          <p:txBody>
            <a:bodyPr wrap="none">
              <a:spAutoFit/>
            </a:bodyPr>
            <a:lstStyle/>
            <a:p>
              <a:r>
                <a:rPr kumimoji="0" lang="en-US" altLang="zh-TW" sz="1400" dirty="0">
                  <a:latin typeface="+mn-lt"/>
                </a:rPr>
                <a:t>EIDE</a:t>
              </a:r>
              <a:r>
                <a:rPr kumimoji="0" lang="zh-TW" altLang="en-US" sz="1400" dirty="0">
                  <a:latin typeface="+mn-lt"/>
                </a:rPr>
                <a:t>  </a:t>
              </a:r>
              <a:r>
                <a:rPr kumimoji="0" lang="en-US" altLang="zh-TW" sz="1400" dirty="0">
                  <a:latin typeface="+mn-lt"/>
                </a:rPr>
                <a:t>Project</a:t>
              </a:r>
              <a:endParaRPr lang="zh-TW" altLang="en-US" sz="1400" dirty="0">
                <a:latin typeface="+mn-lt"/>
              </a:endParaRPr>
            </a:p>
          </p:txBody>
        </p:sp>
      </p:grpSp>
      <p:pic>
        <p:nvPicPr>
          <p:cNvPr id="19" name="圖片 18">
            <a:extLst>
              <a:ext uri="{FF2B5EF4-FFF2-40B4-BE49-F238E27FC236}">
                <a16:creationId xmlns:a16="http://schemas.microsoft.com/office/drawing/2014/main" id="{D723DB9D-8B97-4747-9F74-36852C829222}"/>
              </a:ext>
            </a:extLst>
          </p:cNvPr>
          <p:cNvPicPr>
            <a:picLocks noChangeAspect="1"/>
          </p:cNvPicPr>
          <p:nvPr/>
        </p:nvPicPr>
        <p:blipFill rotWithShape="1">
          <a:blip r:embed="rId7"/>
          <a:srcRect b="3866"/>
          <a:stretch/>
        </p:blipFill>
        <p:spPr>
          <a:xfrm>
            <a:off x="700119" y="1141326"/>
            <a:ext cx="2287706" cy="3807827"/>
          </a:xfrm>
          <a:prstGeom prst="rect">
            <a:avLst/>
          </a:prstGeom>
        </p:spPr>
      </p:pic>
      <p:sp>
        <p:nvSpPr>
          <p:cNvPr id="20" name="矩形 19">
            <a:extLst>
              <a:ext uri="{FF2B5EF4-FFF2-40B4-BE49-F238E27FC236}">
                <a16:creationId xmlns:a16="http://schemas.microsoft.com/office/drawing/2014/main" id="{C07F141D-852F-4814-884B-9D6C6925E229}"/>
              </a:ext>
            </a:extLst>
          </p:cNvPr>
          <p:cNvSpPr/>
          <p:nvPr/>
        </p:nvSpPr>
        <p:spPr>
          <a:xfrm>
            <a:off x="700119" y="2397687"/>
            <a:ext cx="280193" cy="208921"/>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nvGrpSpPr>
          <p:cNvPr id="21" name="群組 20">
            <a:extLst>
              <a:ext uri="{FF2B5EF4-FFF2-40B4-BE49-F238E27FC236}">
                <a16:creationId xmlns:a16="http://schemas.microsoft.com/office/drawing/2014/main" id="{1A81781B-C59A-4284-8066-8D8142EA25D1}"/>
              </a:ext>
            </a:extLst>
          </p:cNvPr>
          <p:cNvGrpSpPr/>
          <p:nvPr/>
        </p:nvGrpSpPr>
        <p:grpSpPr>
          <a:xfrm>
            <a:off x="988150" y="2712953"/>
            <a:ext cx="1930077" cy="737252"/>
            <a:chOff x="7159927" y="463893"/>
            <a:chExt cx="1984073" cy="762316"/>
          </a:xfrm>
        </p:grpSpPr>
        <p:pic>
          <p:nvPicPr>
            <p:cNvPr id="22" name="圖片 21">
              <a:extLst>
                <a:ext uri="{FF2B5EF4-FFF2-40B4-BE49-F238E27FC236}">
                  <a16:creationId xmlns:a16="http://schemas.microsoft.com/office/drawing/2014/main" id="{47621840-C5A3-4FC2-83E8-6535821814BE}"/>
                </a:ext>
              </a:extLst>
            </p:cNvPr>
            <p:cNvPicPr>
              <a:picLocks noChangeAspect="1"/>
            </p:cNvPicPr>
            <p:nvPr/>
          </p:nvPicPr>
          <p:blipFill rotWithShape="1">
            <a:blip r:embed="rId8"/>
            <a:srcRect t="17147"/>
            <a:stretch/>
          </p:blipFill>
          <p:spPr>
            <a:xfrm>
              <a:off x="7247193" y="698867"/>
              <a:ext cx="247685" cy="181536"/>
            </a:xfrm>
            <a:prstGeom prst="rect">
              <a:avLst/>
            </a:prstGeom>
          </p:spPr>
        </p:pic>
        <p:sp>
          <p:nvSpPr>
            <p:cNvPr id="23" name="矩形 22">
              <a:extLst>
                <a:ext uri="{FF2B5EF4-FFF2-40B4-BE49-F238E27FC236}">
                  <a16:creationId xmlns:a16="http://schemas.microsoft.com/office/drawing/2014/main" id="{0CD52519-B0CD-44DE-87E9-D797F320B929}"/>
                </a:ext>
              </a:extLst>
            </p:cNvPr>
            <p:cNvSpPr/>
            <p:nvPr/>
          </p:nvSpPr>
          <p:spPr>
            <a:xfrm>
              <a:off x="7515500" y="634858"/>
              <a:ext cx="1430713" cy="307777"/>
            </a:xfrm>
            <a:prstGeom prst="rect">
              <a:avLst/>
            </a:prstGeom>
          </p:spPr>
          <p:txBody>
            <a:bodyPr wrap="none">
              <a:spAutoFit/>
            </a:bodyPr>
            <a:lstStyle/>
            <a:p>
              <a:r>
                <a:rPr kumimoji="0" lang="en-US" altLang="zh-TW" sz="1400" dirty="0">
                  <a:solidFill>
                    <a:schemeClr val="bg1"/>
                  </a:solidFill>
                  <a:latin typeface="+mn-lt"/>
                </a:rPr>
                <a:t>Project Activated</a:t>
              </a:r>
              <a:endParaRPr lang="zh-TW" altLang="en-US" sz="1400" dirty="0">
                <a:solidFill>
                  <a:schemeClr val="bg1"/>
                </a:solidFill>
                <a:latin typeface="+mn-lt"/>
              </a:endParaRPr>
            </a:p>
          </p:txBody>
        </p:sp>
        <p:pic>
          <p:nvPicPr>
            <p:cNvPr id="24" name="圖片 23">
              <a:extLst>
                <a:ext uri="{FF2B5EF4-FFF2-40B4-BE49-F238E27FC236}">
                  <a16:creationId xmlns:a16="http://schemas.microsoft.com/office/drawing/2014/main" id="{6A7939BD-3390-4E78-848A-E9502B842A0F}"/>
                </a:ext>
              </a:extLst>
            </p:cNvPr>
            <p:cNvPicPr>
              <a:picLocks noChangeAspect="1"/>
            </p:cNvPicPr>
            <p:nvPr/>
          </p:nvPicPr>
          <p:blipFill rotWithShape="1">
            <a:blip r:embed="rId9"/>
            <a:srcRect l="7481" b="559"/>
            <a:stretch/>
          </p:blipFill>
          <p:spPr>
            <a:xfrm>
              <a:off x="7243932" y="992902"/>
              <a:ext cx="247686" cy="191678"/>
            </a:xfrm>
            <a:prstGeom prst="rect">
              <a:avLst/>
            </a:prstGeom>
          </p:spPr>
        </p:pic>
        <p:sp>
          <p:nvSpPr>
            <p:cNvPr id="25" name="矩形 24">
              <a:extLst>
                <a:ext uri="{FF2B5EF4-FFF2-40B4-BE49-F238E27FC236}">
                  <a16:creationId xmlns:a16="http://schemas.microsoft.com/office/drawing/2014/main" id="{EB0D9D97-BCD7-426E-A114-D24504BC2F61}"/>
                </a:ext>
              </a:extLst>
            </p:cNvPr>
            <p:cNvSpPr/>
            <p:nvPr/>
          </p:nvSpPr>
          <p:spPr>
            <a:xfrm>
              <a:off x="7530545" y="918432"/>
              <a:ext cx="1613455" cy="307777"/>
            </a:xfrm>
            <a:prstGeom prst="rect">
              <a:avLst/>
            </a:prstGeom>
          </p:spPr>
          <p:txBody>
            <a:bodyPr wrap="none">
              <a:spAutoFit/>
            </a:bodyPr>
            <a:lstStyle/>
            <a:p>
              <a:r>
                <a:rPr kumimoji="0" lang="en-US" altLang="zh-TW" sz="1400" dirty="0">
                  <a:solidFill>
                    <a:schemeClr val="bg1"/>
                  </a:solidFill>
                  <a:latin typeface="+mn-lt"/>
                </a:rPr>
                <a:t>Project Deactivated</a:t>
              </a:r>
              <a:endParaRPr lang="zh-TW" altLang="en-US" sz="1400" dirty="0">
                <a:solidFill>
                  <a:schemeClr val="bg1"/>
                </a:solidFill>
                <a:latin typeface="+mn-lt"/>
              </a:endParaRPr>
            </a:p>
          </p:txBody>
        </p:sp>
        <p:sp>
          <p:nvSpPr>
            <p:cNvPr id="26" name="內容版面配置區 4">
              <a:extLst>
                <a:ext uri="{FF2B5EF4-FFF2-40B4-BE49-F238E27FC236}">
                  <a16:creationId xmlns:a16="http://schemas.microsoft.com/office/drawing/2014/main" id="{3573DB9A-65C7-4387-A9BC-41A906E9E112}"/>
                </a:ext>
              </a:extLst>
            </p:cNvPr>
            <p:cNvSpPr txBox="1">
              <a:spLocks/>
            </p:cNvSpPr>
            <p:nvPr/>
          </p:nvSpPr>
          <p:spPr bwMode="auto">
            <a:xfrm>
              <a:off x="7159927" y="463893"/>
              <a:ext cx="1350660" cy="45719"/>
            </a:xfrm>
            <a:prstGeom prst="rect">
              <a:avLst/>
            </a:prstGeom>
            <a:noFill/>
            <a:ln w="9525">
              <a:noFill/>
              <a:miter lim="800000"/>
              <a:headEnd/>
              <a:tailEnd/>
            </a:ln>
          </p:spPr>
          <p:txBody>
            <a:bodyPr vert="horz" wrap="square" lIns="77862" tIns="38930" rIns="77862" bIns="38930" numCol="1" anchor="t" anchorCtr="0" compatLnSpc="1">
              <a:prstTxWarp prst="textNoShape">
                <a:avLst/>
              </a:prstTxWarp>
            </a:bodyPr>
            <a:lstStyle>
              <a:lvl1pPr marL="144463" indent="-144463" algn="l" defTabSz="582613" rtl="0" eaLnBrk="0" fontAlgn="base" hangingPunct="0">
                <a:lnSpc>
                  <a:spcPct val="90000"/>
                </a:lnSpc>
                <a:spcBef>
                  <a:spcPts val="638"/>
                </a:spcBef>
                <a:spcAft>
                  <a:spcPct val="0"/>
                </a:spcAft>
                <a:buFont typeface="Wingdings 2" pitchFamily="18" charset="2"/>
                <a:buChar char=""/>
                <a:defRPr kern="1200">
                  <a:solidFill>
                    <a:schemeClr val="tx1"/>
                  </a:solidFill>
                  <a:latin typeface="+mn-lt"/>
                  <a:ea typeface="+mn-ea"/>
                  <a:cs typeface="+mn-cs"/>
                </a:defRPr>
              </a:lvl1pPr>
              <a:lvl2pPr marL="436563" indent="-144463" algn="l" defTabSz="582613" rtl="0" eaLnBrk="0" fontAlgn="base" hangingPunct="0">
                <a:lnSpc>
                  <a:spcPct val="90000"/>
                </a:lnSpc>
                <a:spcBef>
                  <a:spcPts val="325"/>
                </a:spcBef>
                <a:spcAft>
                  <a:spcPct val="0"/>
                </a:spcAft>
                <a:buFont typeface="Wingdings 2" pitchFamily="18" charset="2"/>
                <a:buChar char=""/>
                <a:defRPr kern="1200">
                  <a:solidFill>
                    <a:schemeClr val="tx1"/>
                  </a:solidFill>
                  <a:latin typeface="+mn-lt"/>
                  <a:ea typeface="+mn-ea"/>
                  <a:cs typeface="+mn-cs"/>
                </a:defRPr>
              </a:lvl2pPr>
              <a:lvl3pPr marL="728663" indent="-144463" algn="l" defTabSz="582613" rtl="0" eaLnBrk="0" fontAlgn="base" hangingPunct="0">
                <a:lnSpc>
                  <a:spcPct val="90000"/>
                </a:lnSpc>
                <a:spcBef>
                  <a:spcPts val="325"/>
                </a:spcBef>
                <a:spcAft>
                  <a:spcPct val="0"/>
                </a:spcAft>
                <a:buFont typeface="Wingdings 2" pitchFamily="18" charset="2"/>
                <a:buChar char=""/>
                <a:defRPr sz="1300" kern="1200">
                  <a:solidFill>
                    <a:schemeClr val="tx1"/>
                  </a:solidFill>
                  <a:latin typeface="+mn-lt"/>
                  <a:ea typeface="+mn-ea"/>
                  <a:cs typeface="+mn-cs"/>
                </a:defRPr>
              </a:lvl3pPr>
              <a:lvl4pPr marL="10207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4pPr>
              <a:lvl5pPr marL="1312863" indent="-144463" algn="l" defTabSz="582613" rtl="0" eaLnBrk="0" fontAlgn="base" hangingPunct="0">
                <a:lnSpc>
                  <a:spcPct val="90000"/>
                </a:lnSpc>
                <a:spcBef>
                  <a:spcPts val="325"/>
                </a:spcBef>
                <a:spcAft>
                  <a:spcPct val="0"/>
                </a:spcAft>
                <a:buFont typeface="Wingdings 2" pitchFamily="18" charset="2"/>
                <a:buChar char=""/>
                <a:defRPr sz="1100" kern="1200">
                  <a:solidFill>
                    <a:schemeClr val="tx1"/>
                  </a:solidFill>
                  <a:latin typeface="+mn-lt"/>
                  <a:ea typeface="+mn-ea"/>
                  <a:cs typeface="+mn-cs"/>
                </a:defRPr>
              </a:lvl5pPr>
              <a:lvl6pPr marL="160592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6pPr>
              <a:lvl7pPr marL="1897914"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7pPr>
              <a:lvl8pPr marL="2189901"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8pPr>
              <a:lvl9pPr marL="2481888" indent="-145991" algn="l" defTabSz="583973" rtl="0" eaLnBrk="1" latinLnBrk="0" hangingPunct="1">
                <a:spcBef>
                  <a:spcPct val="20000"/>
                </a:spcBef>
                <a:buFont typeface="Wingdings 2" pitchFamily="18" charset="2"/>
                <a:buChar char=""/>
                <a:defRPr sz="1200" kern="1200">
                  <a:solidFill>
                    <a:schemeClr val="tx1"/>
                  </a:solidFill>
                  <a:latin typeface="+mn-lt"/>
                  <a:ea typeface="+mn-ea"/>
                  <a:cs typeface="+mn-cs"/>
                </a:defRPr>
              </a:lvl9pPr>
            </a:lstStyle>
            <a:p>
              <a:r>
                <a:rPr kumimoji="0" lang="en-US" altLang="zh-TW" sz="1200" b="1" dirty="0">
                  <a:solidFill>
                    <a:schemeClr val="bg1"/>
                  </a:solidFill>
                </a:rPr>
                <a:t>Project Status</a:t>
              </a:r>
              <a:endParaRPr kumimoji="0" lang="zh-TW" altLang="en-US" sz="1200" dirty="0">
                <a:solidFill>
                  <a:schemeClr val="bg1"/>
                </a:solidFill>
              </a:endParaRPr>
            </a:p>
          </p:txBody>
        </p:sp>
      </p:grpSp>
    </p:spTree>
    <p:extLst>
      <p:ext uri="{BB962C8B-B14F-4D97-AF65-F5344CB8AC3E}">
        <p14:creationId xmlns:p14="http://schemas.microsoft.com/office/powerpoint/2010/main" val="1235509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58E919-ED8C-4992-9766-6AA7861AFE09}"/>
              </a:ext>
            </a:extLst>
          </p:cNvPr>
          <p:cNvSpPr>
            <a:spLocks noGrp="1"/>
          </p:cNvSpPr>
          <p:nvPr>
            <p:ph type="title"/>
          </p:nvPr>
        </p:nvSpPr>
        <p:spPr>
          <a:xfrm>
            <a:off x="633413" y="274638"/>
            <a:ext cx="7886700" cy="993775"/>
          </a:xfrm>
        </p:spPr>
        <p:txBody>
          <a:bodyPr/>
          <a:lstStyle/>
          <a:p>
            <a:r>
              <a:rPr lang="en-US" altLang="zh-TW" dirty="0"/>
              <a:t>Outline – VA8801 AI Chip Introduction</a:t>
            </a:r>
            <a:endParaRPr lang="zh-TW" altLang="en-US" dirty="0"/>
          </a:p>
        </p:txBody>
      </p:sp>
      <p:sp>
        <p:nvSpPr>
          <p:cNvPr id="3" name="內容版面配置區 2">
            <a:extLst>
              <a:ext uri="{FF2B5EF4-FFF2-40B4-BE49-F238E27FC236}">
                <a16:creationId xmlns:a16="http://schemas.microsoft.com/office/drawing/2014/main" id="{348574C1-4BA4-4B72-87C0-0B9D29D19146}"/>
              </a:ext>
            </a:extLst>
          </p:cNvPr>
          <p:cNvSpPr>
            <a:spLocks noGrp="1"/>
          </p:cNvSpPr>
          <p:nvPr>
            <p:ph idx="1"/>
          </p:nvPr>
        </p:nvSpPr>
        <p:spPr>
          <a:xfrm>
            <a:off x="633413" y="1371600"/>
            <a:ext cx="7886700" cy="3263900"/>
          </a:xfrm>
        </p:spPr>
        <p:txBody>
          <a:bodyPr/>
          <a:lstStyle/>
          <a:p>
            <a:r>
              <a:rPr lang="en-US" altLang="zh-TW" dirty="0"/>
              <a:t>SDK Directory Introduction</a:t>
            </a:r>
          </a:p>
          <a:p>
            <a:r>
              <a:rPr lang="en-US" altLang="zh-TW" dirty="0"/>
              <a:t>Architecture Introduction</a:t>
            </a:r>
          </a:p>
          <a:p>
            <a:r>
              <a:rPr lang="en-US" altLang="zh-TW" dirty="0"/>
              <a:t>AI Model Zoo Introduction</a:t>
            </a:r>
          </a:p>
          <a:p>
            <a:endParaRPr lang="zh-TW" altLang="en-US" dirty="0"/>
          </a:p>
        </p:txBody>
      </p:sp>
      <p:sp>
        <p:nvSpPr>
          <p:cNvPr id="4" name="投影片編號版面配置區 3">
            <a:extLst>
              <a:ext uri="{FF2B5EF4-FFF2-40B4-BE49-F238E27FC236}">
                <a16:creationId xmlns:a16="http://schemas.microsoft.com/office/drawing/2014/main" id="{91B4A2F6-8638-45BB-8FF5-AC71B84821CA}"/>
              </a:ext>
            </a:extLst>
          </p:cNvPr>
          <p:cNvSpPr>
            <a:spLocks noGrp="1"/>
          </p:cNvSpPr>
          <p:nvPr>
            <p:ph type="sldNum" sz="quarter" idx="12"/>
          </p:nvPr>
        </p:nvSpPr>
        <p:spPr/>
        <p:txBody>
          <a:bodyPr/>
          <a:lstStyle/>
          <a:p>
            <a:pPr>
              <a:defRPr/>
            </a:pPr>
            <a:fld id="{74D1B379-E456-4785-B900-A6205A36BE13}" type="slidenum">
              <a:rPr lang="zh-TW" altLang="en-US" smtClean="0"/>
              <a:pPr>
                <a:defRPr/>
              </a:pPr>
              <a:t>3</a:t>
            </a:fld>
            <a:endParaRPr lang="zh-TW" altLang="en-US"/>
          </a:p>
        </p:txBody>
      </p:sp>
      <p:sp>
        <p:nvSpPr>
          <p:cNvPr id="7" name="矩形 6">
            <a:extLst>
              <a:ext uri="{FF2B5EF4-FFF2-40B4-BE49-F238E27FC236}">
                <a16:creationId xmlns:a16="http://schemas.microsoft.com/office/drawing/2014/main" id="{BF9D76EA-E9C3-4DEC-B9FC-BB9EF8D20877}"/>
              </a:ext>
            </a:extLst>
          </p:cNvPr>
          <p:cNvSpPr/>
          <p:nvPr/>
        </p:nvSpPr>
        <p:spPr>
          <a:xfrm>
            <a:off x="2773050" y="3161037"/>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Architecture Introduction</a:t>
            </a:r>
          </a:p>
        </p:txBody>
      </p:sp>
      <p:sp>
        <p:nvSpPr>
          <p:cNvPr id="8" name="矩形 7">
            <a:extLst>
              <a:ext uri="{FF2B5EF4-FFF2-40B4-BE49-F238E27FC236}">
                <a16:creationId xmlns:a16="http://schemas.microsoft.com/office/drawing/2014/main" id="{08F16217-7BB1-4011-8E98-F8E8F77C00EF}"/>
              </a:ext>
            </a:extLst>
          </p:cNvPr>
          <p:cNvSpPr/>
          <p:nvPr/>
        </p:nvSpPr>
        <p:spPr>
          <a:xfrm>
            <a:off x="758301" y="3162675"/>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SDK Directory Introduction</a:t>
            </a:r>
          </a:p>
        </p:txBody>
      </p:sp>
      <p:sp>
        <p:nvSpPr>
          <p:cNvPr id="9" name="矩形 8">
            <a:extLst>
              <a:ext uri="{FF2B5EF4-FFF2-40B4-BE49-F238E27FC236}">
                <a16:creationId xmlns:a16="http://schemas.microsoft.com/office/drawing/2014/main" id="{67A7CBD4-8928-4FE6-BB39-96FE5092FE59}"/>
              </a:ext>
            </a:extLst>
          </p:cNvPr>
          <p:cNvSpPr/>
          <p:nvPr/>
        </p:nvSpPr>
        <p:spPr>
          <a:xfrm>
            <a:off x="4809876" y="3158011"/>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AI Model Zoo Introduction</a:t>
            </a:r>
          </a:p>
        </p:txBody>
      </p:sp>
      <p:sp>
        <p:nvSpPr>
          <p:cNvPr id="10" name="箭號: 向右 9">
            <a:extLst>
              <a:ext uri="{FF2B5EF4-FFF2-40B4-BE49-F238E27FC236}">
                <a16:creationId xmlns:a16="http://schemas.microsoft.com/office/drawing/2014/main" id="{21DEF8C3-A22C-4183-9E6A-29BE8CAC48F5}"/>
              </a:ext>
            </a:extLst>
          </p:cNvPr>
          <p:cNvSpPr/>
          <p:nvPr/>
        </p:nvSpPr>
        <p:spPr>
          <a:xfrm>
            <a:off x="2261212" y="3268825"/>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1" name="箭號: 向右 10">
            <a:extLst>
              <a:ext uri="{FF2B5EF4-FFF2-40B4-BE49-F238E27FC236}">
                <a16:creationId xmlns:a16="http://schemas.microsoft.com/office/drawing/2014/main" id="{B023A4CB-AD9B-4F27-83DB-3C68264354A5}"/>
              </a:ext>
            </a:extLst>
          </p:cNvPr>
          <p:cNvSpPr/>
          <p:nvPr/>
        </p:nvSpPr>
        <p:spPr>
          <a:xfrm>
            <a:off x="4266296" y="3257451"/>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2" name="矩形 11">
            <a:extLst>
              <a:ext uri="{FF2B5EF4-FFF2-40B4-BE49-F238E27FC236}">
                <a16:creationId xmlns:a16="http://schemas.microsoft.com/office/drawing/2014/main" id="{BD7633F5-243E-4228-AA90-75A0F52AF544}"/>
              </a:ext>
            </a:extLst>
          </p:cNvPr>
          <p:cNvSpPr/>
          <p:nvPr/>
        </p:nvSpPr>
        <p:spPr>
          <a:xfrm>
            <a:off x="633413" y="2643758"/>
            <a:ext cx="1200970" cy="400110"/>
          </a:xfrm>
          <a:prstGeom prst="rect">
            <a:avLst/>
          </a:prstGeom>
        </p:spPr>
        <p:txBody>
          <a:bodyPr wrap="none">
            <a:spAutoFit/>
          </a:bodyPr>
          <a:lstStyle/>
          <a:p>
            <a:r>
              <a:rPr lang="en-US" altLang="zh-TW" sz="2000" dirty="0">
                <a:solidFill>
                  <a:srgbClr val="0070C0"/>
                </a:solidFill>
                <a:latin typeface="Comic Sans MS" panose="030F0702030302020204" pitchFamily="66" charset="0"/>
              </a:rPr>
              <a:t>Starting</a:t>
            </a:r>
            <a:endParaRPr lang="zh-TW" altLang="en-US" sz="2000" dirty="0">
              <a:solidFill>
                <a:srgbClr val="0070C0"/>
              </a:solidFill>
              <a:latin typeface="Comic Sans MS" panose="030F0702030302020204" pitchFamily="66" charset="0"/>
            </a:endParaRPr>
          </a:p>
        </p:txBody>
      </p:sp>
    </p:spTree>
    <p:extLst>
      <p:ext uri="{BB962C8B-B14F-4D97-AF65-F5344CB8AC3E}">
        <p14:creationId xmlns:p14="http://schemas.microsoft.com/office/powerpoint/2010/main" val="821056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18C8D7F-7522-45A7-92D6-E2497121EDDB}"/>
              </a:ext>
            </a:extLst>
          </p:cNvPr>
          <p:cNvSpPr>
            <a:spLocks noGrp="1"/>
          </p:cNvSpPr>
          <p:nvPr>
            <p:ph type="title"/>
          </p:nvPr>
        </p:nvSpPr>
        <p:spPr/>
        <p:txBody>
          <a:bodyPr/>
          <a:lstStyle/>
          <a:p>
            <a:r>
              <a:rPr lang="en-US" altLang="zh-TW" dirty="0"/>
              <a:t>How to Using Tengen Compiler – 1 </a:t>
            </a:r>
            <a:endParaRPr lang="zh-TW" altLang="en-US" dirty="0"/>
          </a:p>
        </p:txBody>
      </p:sp>
      <p:sp>
        <p:nvSpPr>
          <p:cNvPr id="4" name="投影片編號版面配置區 3">
            <a:extLst>
              <a:ext uri="{FF2B5EF4-FFF2-40B4-BE49-F238E27FC236}">
                <a16:creationId xmlns:a16="http://schemas.microsoft.com/office/drawing/2014/main" id="{E2A0D140-485D-4E22-915C-CF1C57F51ABC}"/>
              </a:ext>
            </a:extLst>
          </p:cNvPr>
          <p:cNvSpPr>
            <a:spLocks noGrp="1"/>
          </p:cNvSpPr>
          <p:nvPr>
            <p:ph type="sldNum" sz="quarter" idx="12"/>
          </p:nvPr>
        </p:nvSpPr>
        <p:spPr/>
        <p:txBody>
          <a:bodyPr/>
          <a:lstStyle/>
          <a:p>
            <a:pPr>
              <a:defRPr/>
            </a:pPr>
            <a:fld id="{74D1B379-E456-4785-B900-A6205A36BE13}" type="slidenum">
              <a:rPr lang="zh-TW" altLang="en-US" smtClean="0"/>
              <a:pPr>
                <a:defRPr/>
              </a:pPr>
              <a:t>30</a:t>
            </a:fld>
            <a:endParaRPr lang="zh-TW" altLang="en-US"/>
          </a:p>
        </p:txBody>
      </p:sp>
      <p:sp>
        <p:nvSpPr>
          <p:cNvPr id="3" name="內容版面配置區 2">
            <a:extLst>
              <a:ext uri="{FF2B5EF4-FFF2-40B4-BE49-F238E27FC236}">
                <a16:creationId xmlns:a16="http://schemas.microsoft.com/office/drawing/2014/main" id="{BE1AE6C8-9343-4B47-A858-A1C10381E7B6}"/>
              </a:ext>
            </a:extLst>
          </p:cNvPr>
          <p:cNvSpPr>
            <a:spLocks noGrp="1"/>
          </p:cNvSpPr>
          <p:nvPr>
            <p:ph idx="4294967295"/>
          </p:nvPr>
        </p:nvSpPr>
        <p:spPr>
          <a:xfrm>
            <a:off x="0" y="915988"/>
            <a:ext cx="8402638" cy="3695700"/>
          </a:xfrm>
        </p:spPr>
        <p:txBody>
          <a:bodyPr>
            <a:normAutofit lnSpcReduction="10000"/>
          </a:bodyPr>
          <a:lstStyle/>
          <a:p>
            <a:r>
              <a:rPr lang="en-US" altLang="zh-TW" sz="1300" b="1" dirty="0"/>
              <a:t>Prerequisites</a:t>
            </a:r>
          </a:p>
          <a:p>
            <a:pPr marL="635000" lvl="1" indent="-342900">
              <a:buFont typeface="+mj-lt"/>
              <a:buAutoNum type="arabicPeriod"/>
            </a:pPr>
            <a:r>
              <a:rPr lang="en-US" altLang="zh-TW" sz="1300" dirty="0"/>
              <a:t>Window OS and install Docker Desktop and WSL2 on Windows</a:t>
            </a:r>
          </a:p>
          <a:p>
            <a:pPr marL="635000" lvl="1" indent="-342900">
              <a:buFont typeface="+mj-lt"/>
              <a:buAutoNum type="arabicPeriod"/>
            </a:pPr>
            <a:r>
              <a:rPr lang="en-US" altLang="zh-TW" sz="1300" dirty="0"/>
              <a:t>At least free memory space 3.5GB</a:t>
            </a:r>
          </a:p>
          <a:p>
            <a:pPr marL="635000" lvl="1" indent="-342900">
              <a:buFont typeface="+mj-lt"/>
              <a:buAutoNum type="arabicPeriod"/>
            </a:pPr>
            <a:r>
              <a:rPr lang="en-US" altLang="zh-TW" sz="1300" dirty="0" err="1"/>
              <a:t>Tengen</a:t>
            </a:r>
            <a:r>
              <a:rPr lang="zh-TW" altLang="en-US" sz="1300" dirty="0"/>
              <a:t> </a:t>
            </a:r>
            <a:r>
              <a:rPr lang="en-US" altLang="zh-TW" sz="1300" dirty="0"/>
              <a:t>Compiler image: tengen_v1.1.2.tar</a:t>
            </a:r>
          </a:p>
          <a:p>
            <a:r>
              <a:rPr lang="en-US" altLang="zh-TW" sz="1300" b="1" dirty="0"/>
              <a:t>Purpose</a:t>
            </a:r>
          </a:p>
          <a:p>
            <a:pPr marL="292100" lvl="1" indent="0">
              <a:buNone/>
            </a:pPr>
            <a:r>
              <a:rPr lang="en-US" altLang="zh-TW" sz="1300" dirty="0"/>
              <a:t>Compile the AI model into C code, then use the VA8801 SDK NPU project to compile the AI model C code into binary files, and deploy them to the VA8801 chip</a:t>
            </a:r>
          </a:p>
          <a:p>
            <a:r>
              <a:rPr lang="en-US" altLang="zh-TW" sz="1300" b="1" dirty="0"/>
              <a:t>Current version Limitations</a:t>
            </a:r>
          </a:p>
          <a:p>
            <a:pPr marL="635000" lvl="1" indent="-342900">
              <a:buFont typeface="+mj-lt"/>
              <a:buAutoNum type="arabicPeriod"/>
            </a:pPr>
            <a:r>
              <a:rPr lang="en-US" altLang="zh-TW" sz="1300" dirty="0"/>
              <a:t>Support TensorFlow Lite and quantized to int8 model only</a:t>
            </a:r>
          </a:p>
          <a:p>
            <a:pPr marL="635000" lvl="1" indent="-342900">
              <a:buFont typeface="+mj-lt"/>
              <a:buAutoNum type="arabicPeriod"/>
            </a:pPr>
            <a:r>
              <a:rPr lang="en-US" altLang="zh-TW" sz="1300" dirty="0"/>
              <a:t>Support OPs, please refer to DLA Docs SDK root path\ VA8801_BSPSDK_v3.000.001\Doc\DLA\VA8801_DLA_Guide_V0.3_20240521.pdf)</a:t>
            </a:r>
          </a:p>
          <a:p>
            <a:r>
              <a:rPr lang="en-US" altLang="zh-TW" sz="1300" b="1" dirty="0"/>
              <a:t>AI Model Size Limitations</a:t>
            </a:r>
          </a:p>
          <a:p>
            <a:pPr marL="635000" lvl="1" indent="-342900">
              <a:buFont typeface="+mj-lt"/>
              <a:buAutoNum type="arabicPeriod"/>
            </a:pPr>
            <a:r>
              <a:rPr lang="en-US" altLang="zh-TW" sz="1300" dirty="0"/>
              <a:t>The AI model shares DDR memory with image data, and the DDR memory size is 16MB. </a:t>
            </a:r>
          </a:p>
          <a:p>
            <a:pPr marL="635000" lvl="1" indent="-342900">
              <a:buFont typeface="+mj-lt"/>
              <a:buAutoNum type="arabicPeriod"/>
            </a:pPr>
            <a:r>
              <a:rPr lang="en-US" altLang="zh-TW" sz="1300" dirty="0"/>
              <a:t>For example, if the resolution of the image data for the model is 320x320x3(about 0.3MB), the size of the AI model should be approximately less than 15.7MB</a:t>
            </a:r>
          </a:p>
          <a:p>
            <a:r>
              <a:rPr lang="en-US" altLang="zh-TW" sz="1300" dirty="0"/>
              <a:t>Detail reference SDK root path\</a:t>
            </a:r>
            <a:r>
              <a:rPr lang="es-ES" altLang="zh-TW" sz="1300" dirty="0"/>
              <a:t>VA8801_BSPSDK_V3.000.001_release\</a:t>
            </a:r>
            <a:r>
              <a:rPr lang="en-US" altLang="zh-TW" sz="1300" dirty="0"/>
              <a:t>Tengen</a:t>
            </a:r>
            <a:r>
              <a:rPr lang="zh-TW" altLang="en-US" sz="1300" dirty="0"/>
              <a:t> </a:t>
            </a:r>
            <a:r>
              <a:rPr lang="es-ES" altLang="zh-TW" sz="1300" dirty="0"/>
              <a:t>Compiler\</a:t>
            </a:r>
            <a:r>
              <a:rPr lang="nb-NO" altLang="zh-TW" sz="1300" dirty="0"/>
              <a:t>Tengen Compiler User Guide v1.0.3</a:t>
            </a:r>
            <a:r>
              <a:rPr lang="es-ES" altLang="zh-TW" sz="1300" dirty="0"/>
              <a:t>.pdf</a:t>
            </a:r>
            <a:endParaRPr lang="en-US" altLang="zh-TW" sz="1300" dirty="0"/>
          </a:p>
        </p:txBody>
      </p:sp>
    </p:spTree>
    <p:extLst>
      <p:ext uri="{BB962C8B-B14F-4D97-AF65-F5344CB8AC3E}">
        <p14:creationId xmlns:p14="http://schemas.microsoft.com/office/powerpoint/2010/main" val="21562900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15E7C00-09DC-495A-A89F-94EA7970B7CF}"/>
              </a:ext>
            </a:extLst>
          </p:cNvPr>
          <p:cNvSpPr>
            <a:spLocks noGrp="1"/>
          </p:cNvSpPr>
          <p:nvPr>
            <p:ph type="title"/>
          </p:nvPr>
        </p:nvSpPr>
        <p:spPr/>
        <p:txBody>
          <a:bodyPr/>
          <a:lstStyle/>
          <a:p>
            <a:r>
              <a:rPr lang="en-US" altLang="zh-TW" dirty="0"/>
              <a:t>How to Using Tengen Compiler – 2</a:t>
            </a:r>
            <a:endParaRPr lang="zh-TW" altLang="en-US" dirty="0"/>
          </a:p>
        </p:txBody>
      </p:sp>
      <p:sp>
        <p:nvSpPr>
          <p:cNvPr id="4" name="投影片編號版面配置區 3">
            <a:extLst>
              <a:ext uri="{FF2B5EF4-FFF2-40B4-BE49-F238E27FC236}">
                <a16:creationId xmlns:a16="http://schemas.microsoft.com/office/drawing/2014/main" id="{7AF24EB9-D1A3-483B-BAEE-6F6688DE783E}"/>
              </a:ext>
            </a:extLst>
          </p:cNvPr>
          <p:cNvSpPr>
            <a:spLocks noGrp="1"/>
          </p:cNvSpPr>
          <p:nvPr>
            <p:ph type="sldNum" sz="quarter" idx="12"/>
          </p:nvPr>
        </p:nvSpPr>
        <p:spPr/>
        <p:txBody>
          <a:bodyPr/>
          <a:lstStyle/>
          <a:p>
            <a:pPr>
              <a:defRPr/>
            </a:pPr>
            <a:fld id="{74D1B379-E456-4785-B900-A6205A36BE13}" type="slidenum">
              <a:rPr lang="zh-TW" altLang="en-US" smtClean="0"/>
              <a:pPr>
                <a:defRPr/>
              </a:pPr>
              <a:t>31</a:t>
            </a:fld>
            <a:endParaRPr lang="zh-TW" altLang="en-US"/>
          </a:p>
        </p:txBody>
      </p:sp>
      <p:sp>
        <p:nvSpPr>
          <p:cNvPr id="3" name="內容版面配置區 2">
            <a:extLst>
              <a:ext uri="{FF2B5EF4-FFF2-40B4-BE49-F238E27FC236}">
                <a16:creationId xmlns:a16="http://schemas.microsoft.com/office/drawing/2014/main" id="{F59A6EF5-3277-49F6-A8CF-91C36B540212}"/>
              </a:ext>
            </a:extLst>
          </p:cNvPr>
          <p:cNvSpPr>
            <a:spLocks noGrp="1"/>
          </p:cNvSpPr>
          <p:nvPr>
            <p:ph idx="4294967295"/>
          </p:nvPr>
        </p:nvSpPr>
        <p:spPr>
          <a:xfrm>
            <a:off x="0" y="1131888"/>
            <a:ext cx="8229600" cy="3678237"/>
          </a:xfrm>
        </p:spPr>
        <p:txBody>
          <a:bodyPr/>
          <a:lstStyle/>
          <a:p>
            <a:pPr marL="342900" indent="-342900">
              <a:buFont typeface="+mj-lt"/>
              <a:buAutoNum type="arabicPeriod"/>
            </a:pPr>
            <a:r>
              <a:rPr lang="en-US" altLang="zh-TW" sz="1400" dirty="0"/>
              <a:t>Open docker desktop ap after docker install done</a:t>
            </a:r>
          </a:p>
          <a:p>
            <a:pPr marL="342900" indent="-342900">
              <a:buFont typeface="+mj-lt"/>
              <a:buAutoNum type="arabicPeriod"/>
            </a:pPr>
            <a:r>
              <a:rPr lang="en-US" altLang="zh-TW" sz="1400" dirty="0"/>
              <a:t>Open terminal(ex. PowerShell) then Point the path to the directory location of Tengen</a:t>
            </a:r>
          </a:p>
          <a:p>
            <a:pPr marL="342900" indent="-342900">
              <a:buFont typeface="+mj-lt"/>
              <a:buAutoNum type="arabicPeriod"/>
            </a:pPr>
            <a:r>
              <a:rPr lang="en-US" altLang="zh-TW" sz="1400" dirty="0"/>
              <a:t>Docker command to load image from tar file(file name reference SDK root path\ VA8801_BSPSDK_v3.000.000\ Tengen Compiler\tengen_vx.x.x.tar )</a:t>
            </a:r>
          </a:p>
          <a:p>
            <a:pPr lvl="1"/>
            <a:r>
              <a:rPr lang="en-US" altLang="zh-TW" sz="1400" b="1" dirty="0"/>
              <a:t>EX: </a:t>
            </a:r>
            <a:r>
              <a:rPr lang="en-US" altLang="zh-TW" sz="1400" dirty="0">
                <a:solidFill>
                  <a:schemeClr val="accent5"/>
                </a:solidFill>
              </a:rPr>
              <a:t>docker load --input </a:t>
            </a:r>
            <a:r>
              <a:rPr lang="en-US" altLang="zh-TW" sz="1400" b="1" dirty="0">
                <a:solidFill>
                  <a:schemeClr val="accent5"/>
                </a:solidFill>
              </a:rPr>
              <a:t>tengen_v1.1.0.tar</a:t>
            </a:r>
          </a:p>
          <a:p>
            <a:pPr lvl="1"/>
            <a:endParaRPr lang="en-US" altLang="zh-TW" sz="1400" b="1" dirty="0"/>
          </a:p>
          <a:p>
            <a:pPr marL="292100" lvl="1" indent="0">
              <a:buNone/>
            </a:pPr>
            <a:endParaRPr lang="en-US" altLang="zh-TW" sz="1400" b="1" dirty="0"/>
          </a:p>
          <a:p>
            <a:pPr marL="292100" lvl="1" indent="0">
              <a:buNone/>
            </a:pPr>
            <a:endParaRPr lang="en-US" altLang="zh-TW" sz="1400" b="1" dirty="0"/>
          </a:p>
          <a:p>
            <a:pPr marL="342900" indent="-342900">
              <a:buFont typeface="+mj-lt"/>
              <a:buAutoNum type="arabicPeriod"/>
            </a:pPr>
            <a:r>
              <a:rPr lang="en-US" altLang="zh-TW" sz="1400" dirty="0"/>
              <a:t>Docker command to check images</a:t>
            </a:r>
          </a:p>
          <a:p>
            <a:pPr lvl="1"/>
            <a:r>
              <a:rPr lang="en-US" altLang="zh-TW" sz="1400" dirty="0"/>
              <a:t>EX: </a:t>
            </a:r>
            <a:r>
              <a:rPr lang="en-US" altLang="zh-TW" sz="1400" dirty="0">
                <a:solidFill>
                  <a:schemeClr val="accent5"/>
                </a:solidFill>
              </a:rPr>
              <a:t>docker image ls</a:t>
            </a:r>
          </a:p>
          <a:p>
            <a:pPr lvl="1"/>
            <a:endParaRPr lang="en-US" altLang="zh-TW" sz="1400" dirty="0"/>
          </a:p>
          <a:p>
            <a:pPr lvl="1"/>
            <a:endParaRPr lang="zh-TW" altLang="en-US" sz="1400" b="1" dirty="0"/>
          </a:p>
        </p:txBody>
      </p:sp>
      <p:pic>
        <p:nvPicPr>
          <p:cNvPr id="5" name="圖片 4">
            <a:extLst>
              <a:ext uri="{FF2B5EF4-FFF2-40B4-BE49-F238E27FC236}">
                <a16:creationId xmlns:a16="http://schemas.microsoft.com/office/drawing/2014/main" id="{1EC11A23-DC37-46A3-AE09-6729915F2D02}"/>
              </a:ext>
            </a:extLst>
          </p:cNvPr>
          <p:cNvPicPr>
            <a:picLocks noChangeAspect="1"/>
          </p:cNvPicPr>
          <p:nvPr/>
        </p:nvPicPr>
        <p:blipFill>
          <a:blip r:embed="rId2"/>
          <a:stretch>
            <a:fillRect/>
          </a:stretch>
        </p:blipFill>
        <p:spPr>
          <a:xfrm>
            <a:off x="776264" y="2352580"/>
            <a:ext cx="7827695" cy="504056"/>
          </a:xfrm>
          <a:prstGeom prst="rect">
            <a:avLst/>
          </a:prstGeom>
        </p:spPr>
      </p:pic>
      <p:pic>
        <p:nvPicPr>
          <p:cNvPr id="6" name="圖片 5">
            <a:extLst>
              <a:ext uri="{FF2B5EF4-FFF2-40B4-BE49-F238E27FC236}">
                <a16:creationId xmlns:a16="http://schemas.microsoft.com/office/drawing/2014/main" id="{5AA8C2A2-4A0F-4E17-A3C1-B1F42315C8DB}"/>
              </a:ext>
            </a:extLst>
          </p:cNvPr>
          <p:cNvPicPr>
            <a:picLocks noChangeAspect="1"/>
          </p:cNvPicPr>
          <p:nvPr/>
        </p:nvPicPr>
        <p:blipFill>
          <a:blip r:embed="rId3"/>
          <a:stretch>
            <a:fillRect/>
          </a:stretch>
        </p:blipFill>
        <p:spPr>
          <a:xfrm>
            <a:off x="776263" y="3659486"/>
            <a:ext cx="7827695" cy="879517"/>
          </a:xfrm>
          <a:prstGeom prst="rect">
            <a:avLst/>
          </a:prstGeom>
        </p:spPr>
      </p:pic>
      <p:sp>
        <p:nvSpPr>
          <p:cNvPr id="7" name="矩形 6">
            <a:extLst>
              <a:ext uri="{FF2B5EF4-FFF2-40B4-BE49-F238E27FC236}">
                <a16:creationId xmlns:a16="http://schemas.microsoft.com/office/drawing/2014/main" id="{C1DED683-47E2-423E-B1C1-A1AEF0EE2394}"/>
              </a:ext>
            </a:extLst>
          </p:cNvPr>
          <p:cNvSpPr/>
          <p:nvPr/>
        </p:nvSpPr>
        <p:spPr>
          <a:xfrm>
            <a:off x="5960840" y="2549907"/>
            <a:ext cx="2592288" cy="14976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8" name="矩形 7">
            <a:extLst>
              <a:ext uri="{FF2B5EF4-FFF2-40B4-BE49-F238E27FC236}">
                <a16:creationId xmlns:a16="http://schemas.microsoft.com/office/drawing/2014/main" id="{B74285B6-016F-45AF-9A2E-BC3F52C9A543}"/>
              </a:ext>
            </a:extLst>
          </p:cNvPr>
          <p:cNvSpPr/>
          <p:nvPr/>
        </p:nvSpPr>
        <p:spPr>
          <a:xfrm>
            <a:off x="5960840" y="4122114"/>
            <a:ext cx="1043719" cy="149765"/>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2235887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79C7C56-280D-4F8B-ABD3-D2503FD6865E}"/>
              </a:ext>
            </a:extLst>
          </p:cNvPr>
          <p:cNvSpPr>
            <a:spLocks noGrp="1"/>
          </p:cNvSpPr>
          <p:nvPr>
            <p:ph type="title"/>
          </p:nvPr>
        </p:nvSpPr>
        <p:spPr/>
        <p:txBody>
          <a:bodyPr/>
          <a:lstStyle/>
          <a:p>
            <a:r>
              <a:rPr lang="en-US" altLang="zh-TW" dirty="0"/>
              <a:t>How to Using Tengen Compiler – 3</a:t>
            </a:r>
            <a:endParaRPr lang="zh-TW" altLang="en-US" dirty="0"/>
          </a:p>
        </p:txBody>
      </p:sp>
      <p:sp>
        <p:nvSpPr>
          <p:cNvPr id="4" name="投影片編號版面配置區 3">
            <a:extLst>
              <a:ext uri="{FF2B5EF4-FFF2-40B4-BE49-F238E27FC236}">
                <a16:creationId xmlns:a16="http://schemas.microsoft.com/office/drawing/2014/main" id="{061BBC36-9D9C-4ED1-954B-C42E7B00D56D}"/>
              </a:ext>
            </a:extLst>
          </p:cNvPr>
          <p:cNvSpPr>
            <a:spLocks noGrp="1"/>
          </p:cNvSpPr>
          <p:nvPr>
            <p:ph type="sldNum" sz="quarter" idx="12"/>
          </p:nvPr>
        </p:nvSpPr>
        <p:spPr/>
        <p:txBody>
          <a:bodyPr/>
          <a:lstStyle/>
          <a:p>
            <a:pPr>
              <a:defRPr/>
            </a:pPr>
            <a:fld id="{74D1B379-E456-4785-B900-A6205A36BE13}" type="slidenum">
              <a:rPr lang="zh-TW" altLang="en-US" smtClean="0"/>
              <a:pPr>
                <a:defRPr/>
              </a:pPr>
              <a:t>32</a:t>
            </a:fld>
            <a:endParaRPr lang="zh-TW" altLang="en-US"/>
          </a:p>
        </p:txBody>
      </p:sp>
      <p:sp>
        <p:nvSpPr>
          <p:cNvPr id="3" name="內容版面配置區 2">
            <a:extLst>
              <a:ext uri="{FF2B5EF4-FFF2-40B4-BE49-F238E27FC236}">
                <a16:creationId xmlns:a16="http://schemas.microsoft.com/office/drawing/2014/main" id="{A6A0CEF6-B039-42C6-91D3-C7AFAB3AFB45}"/>
              </a:ext>
            </a:extLst>
          </p:cNvPr>
          <p:cNvSpPr>
            <a:spLocks noGrp="1"/>
          </p:cNvSpPr>
          <p:nvPr>
            <p:ph idx="4294967295"/>
          </p:nvPr>
        </p:nvSpPr>
        <p:spPr>
          <a:xfrm>
            <a:off x="0" y="915988"/>
            <a:ext cx="8229600" cy="3678237"/>
          </a:xfrm>
        </p:spPr>
        <p:txBody>
          <a:bodyPr>
            <a:normAutofit/>
          </a:bodyPr>
          <a:lstStyle/>
          <a:p>
            <a:r>
              <a:rPr lang="en-US" altLang="zh-TW" sz="1600" dirty="0"/>
              <a:t>You can also see the image at docker desktop </a:t>
            </a:r>
          </a:p>
          <a:p>
            <a:endParaRPr lang="zh-TW" altLang="en-US" sz="1600" b="1" dirty="0"/>
          </a:p>
        </p:txBody>
      </p:sp>
      <p:pic>
        <p:nvPicPr>
          <p:cNvPr id="5" name="圖片 4">
            <a:extLst>
              <a:ext uri="{FF2B5EF4-FFF2-40B4-BE49-F238E27FC236}">
                <a16:creationId xmlns:a16="http://schemas.microsoft.com/office/drawing/2014/main" id="{CB3920A4-5268-46DF-8C24-E717D9A7DA89}"/>
              </a:ext>
            </a:extLst>
          </p:cNvPr>
          <p:cNvPicPr>
            <a:picLocks noChangeAspect="1"/>
          </p:cNvPicPr>
          <p:nvPr/>
        </p:nvPicPr>
        <p:blipFill>
          <a:blip r:embed="rId2"/>
          <a:stretch>
            <a:fillRect/>
          </a:stretch>
        </p:blipFill>
        <p:spPr>
          <a:xfrm>
            <a:off x="323528" y="1491630"/>
            <a:ext cx="8152331" cy="2160240"/>
          </a:xfrm>
          <a:prstGeom prst="rect">
            <a:avLst/>
          </a:prstGeom>
        </p:spPr>
      </p:pic>
      <p:sp>
        <p:nvSpPr>
          <p:cNvPr id="6" name="矩形 5">
            <a:extLst>
              <a:ext uri="{FF2B5EF4-FFF2-40B4-BE49-F238E27FC236}">
                <a16:creationId xmlns:a16="http://schemas.microsoft.com/office/drawing/2014/main" id="{0982D2D0-B429-42A0-8FAD-6D553473C5E4}"/>
              </a:ext>
            </a:extLst>
          </p:cNvPr>
          <p:cNvSpPr/>
          <p:nvPr/>
        </p:nvSpPr>
        <p:spPr>
          <a:xfrm>
            <a:off x="1807405" y="3291830"/>
            <a:ext cx="6581020" cy="288032"/>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19764235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E0D4E29-2BE5-4CDF-A2F5-58DC8656705D}"/>
              </a:ext>
            </a:extLst>
          </p:cNvPr>
          <p:cNvSpPr>
            <a:spLocks noGrp="1"/>
          </p:cNvSpPr>
          <p:nvPr>
            <p:ph type="title"/>
          </p:nvPr>
        </p:nvSpPr>
        <p:spPr/>
        <p:txBody>
          <a:bodyPr/>
          <a:lstStyle/>
          <a:p>
            <a:r>
              <a:rPr lang="en-US" altLang="zh-TW"/>
              <a:t>How to Using Tengen Compiler – 4</a:t>
            </a:r>
            <a:endParaRPr lang="zh-TW" altLang="en-US" dirty="0"/>
          </a:p>
        </p:txBody>
      </p:sp>
      <p:sp>
        <p:nvSpPr>
          <p:cNvPr id="14" name="內容版面配置區 13">
            <a:extLst>
              <a:ext uri="{FF2B5EF4-FFF2-40B4-BE49-F238E27FC236}">
                <a16:creationId xmlns:a16="http://schemas.microsoft.com/office/drawing/2014/main" id="{4B4583C5-0DC9-422B-AB54-F81B50015ECD}"/>
              </a:ext>
            </a:extLst>
          </p:cNvPr>
          <p:cNvSpPr>
            <a:spLocks noGrp="1"/>
          </p:cNvSpPr>
          <p:nvPr>
            <p:ph idx="1"/>
          </p:nvPr>
        </p:nvSpPr>
        <p:spPr>
          <a:xfrm>
            <a:off x="397931" y="915566"/>
            <a:ext cx="4102061" cy="3679057"/>
          </a:xfrm>
        </p:spPr>
        <p:txBody>
          <a:bodyPr/>
          <a:lstStyle/>
          <a:p>
            <a:r>
              <a:rPr lang="en-US" altLang="zh-TW" sz="1200" dirty="0"/>
              <a:t>Docker command to run Tengen service:</a:t>
            </a:r>
          </a:p>
          <a:p>
            <a:pPr marL="0" indent="0">
              <a:buNone/>
            </a:pPr>
            <a:r>
              <a:rPr lang="en-US" altLang="zh-TW" sz="1100" dirty="0"/>
              <a:t>docker run -v $Folder:/volume tengen:1.1.2 ./</a:t>
            </a:r>
            <a:r>
              <a:rPr lang="en-US" altLang="zh-TW" sz="1100" dirty="0" err="1"/>
              <a:t>tengen</a:t>
            </a:r>
            <a:r>
              <a:rPr lang="en-US" altLang="zh-TW" sz="1100" dirty="0"/>
              <a:t> --</a:t>
            </a:r>
            <a:r>
              <a:rPr lang="en-US" altLang="zh-TW" sz="1100" dirty="0" err="1"/>
              <a:t>dla_version</a:t>
            </a:r>
            <a:r>
              <a:rPr lang="en-US" altLang="zh-TW" sz="1100" dirty="0"/>
              <a:t> $DLA_VERSION --</a:t>
            </a:r>
            <a:r>
              <a:rPr lang="en-US" altLang="zh-TW" sz="1100" dirty="0" err="1"/>
              <a:t>compile_mode</a:t>
            </a:r>
            <a:r>
              <a:rPr lang="en-US" altLang="zh-TW" sz="1100" dirty="0"/>
              <a:t> $MODE --</a:t>
            </a:r>
            <a:r>
              <a:rPr lang="en-US" altLang="zh-TW" sz="1100" dirty="0" err="1"/>
              <a:t>model_path</a:t>
            </a:r>
            <a:r>
              <a:rPr lang="en-US" altLang="zh-TW" sz="1100" dirty="0"/>
              <a:t> volume/$FILE –name default1 --</a:t>
            </a:r>
            <a:r>
              <a:rPr lang="en-US" altLang="zh-TW" sz="1100" dirty="0" err="1"/>
              <a:t>output_folder</a:t>
            </a:r>
            <a:r>
              <a:rPr lang="en-US" altLang="zh-TW" sz="1100" dirty="0"/>
              <a:t> /volume </a:t>
            </a:r>
          </a:p>
          <a:p>
            <a:pPr marL="0" indent="0">
              <a:buNone/>
            </a:pPr>
            <a:r>
              <a:rPr lang="en-US" altLang="zh-TW" sz="1100" dirty="0"/>
              <a:t>Parameters: </a:t>
            </a:r>
          </a:p>
          <a:p>
            <a:pPr marL="0" indent="0">
              <a:buNone/>
            </a:pPr>
            <a:r>
              <a:rPr lang="en-US" altLang="zh-TW" sz="1100" dirty="0"/>
              <a:t>-</a:t>
            </a:r>
            <a:r>
              <a:rPr lang="en-US" altLang="zh-TW" sz="1100" dirty="0">
                <a:solidFill>
                  <a:srgbClr val="0070C0"/>
                </a:solidFill>
              </a:rPr>
              <a:t>$FOLDER: </a:t>
            </a:r>
            <a:r>
              <a:rPr lang="en-US" altLang="zh-TW" sz="1100" dirty="0"/>
              <a:t>The folder model located:</a:t>
            </a:r>
          </a:p>
          <a:p>
            <a:pPr marL="0" indent="0">
              <a:buNone/>
            </a:pPr>
            <a:r>
              <a:rPr lang="en-US" altLang="zh-TW" sz="1100" dirty="0"/>
              <a:t>-</a:t>
            </a:r>
            <a:r>
              <a:rPr lang="en-US" altLang="zh-TW" sz="1100" dirty="0">
                <a:solidFill>
                  <a:srgbClr val="0070C0"/>
                </a:solidFill>
              </a:rPr>
              <a:t>$FILE</a:t>
            </a:r>
            <a:r>
              <a:rPr lang="en-US" altLang="zh-TW" sz="1100" dirty="0"/>
              <a:t>: The model file name</a:t>
            </a:r>
          </a:p>
          <a:p>
            <a:pPr marL="0" indent="0">
              <a:buNone/>
            </a:pPr>
            <a:r>
              <a:rPr lang="en-US" altLang="zh-TW" sz="1100" dirty="0">
                <a:solidFill>
                  <a:srgbClr val="0070C0"/>
                </a:solidFill>
              </a:rPr>
              <a:t>-$DLA_VERSION: </a:t>
            </a:r>
            <a:r>
              <a:rPr lang="en-US" altLang="zh-TW" sz="1100" dirty="0"/>
              <a:t>Support: 3.7.4, 3.9.2, latest</a:t>
            </a:r>
          </a:p>
          <a:p>
            <a:pPr marL="0" indent="0">
              <a:buNone/>
            </a:pPr>
            <a:r>
              <a:rPr lang="en-US" altLang="zh-TW" sz="1100" dirty="0"/>
              <a:t>-</a:t>
            </a:r>
            <a:r>
              <a:rPr lang="en-US" altLang="zh-TW" sz="1100" dirty="0">
                <a:solidFill>
                  <a:srgbClr val="0070C0"/>
                </a:solidFill>
              </a:rPr>
              <a:t>$MODE: </a:t>
            </a:r>
            <a:r>
              <a:rPr lang="en-US" altLang="zh-TW" sz="1100" dirty="0"/>
              <a:t>0: Pure C </a:t>
            </a:r>
            <a:r>
              <a:rPr lang="en-US" altLang="zh-TW" sz="1100" dirty="0" err="1"/>
              <a:t>Codegen</a:t>
            </a:r>
            <a:r>
              <a:rPr lang="en-US" altLang="zh-TW" sz="1100" dirty="0"/>
              <a:t>, 1: Dual DLA (Suggested options), 2: Single DLA</a:t>
            </a:r>
          </a:p>
          <a:p>
            <a:pPr marL="0" indent="0">
              <a:buNone/>
            </a:pPr>
            <a:r>
              <a:rPr lang="en-US" altLang="zh-TW" sz="1100" dirty="0"/>
              <a:t>Then, you can find output folder at your $FOLDER, the name will be </a:t>
            </a:r>
            <a:r>
              <a:rPr lang="en-US" altLang="zh-TW" sz="1100" dirty="0" err="1"/>
              <a:t>model_$FILE</a:t>
            </a:r>
            <a:endParaRPr lang="en-US" altLang="zh-TW" sz="1100" dirty="0"/>
          </a:p>
          <a:p>
            <a:pPr marL="0" indent="0">
              <a:buNone/>
            </a:pPr>
            <a:endParaRPr lang="zh-TW" altLang="en-US" sz="1000" dirty="0"/>
          </a:p>
        </p:txBody>
      </p:sp>
      <p:sp>
        <p:nvSpPr>
          <p:cNvPr id="4" name="投影片編號版面配置區 3">
            <a:extLst>
              <a:ext uri="{FF2B5EF4-FFF2-40B4-BE49-F238E27FC236}">
                <a16:creationId xmlns:a16="http://schemas.microsoft.com/office/drawing/2014/main" id="{331F80F0-01BD-452D-9028-1829F63B3E2E}"/>
              </a:ext>
            </a:extLst>
          </p:cNvPr>
          <p:cNvSpPr>
            <a:spLocks noGrp="1"/>
          </p:cNvSpPr>
          <p:nvPr>
            <p:ph type="sldNum" sz="quarter" idx="12"/>
          </p:nvPr>
        </p:nvSpPr>
        <p:spPr/>
        <p:txBody>
          <a:bodyPr/>
          <a:lstStyle/>
          <a:p>
            <a:pPr>
              <a:defRPr/>
            </a:pPr>
            <a:fld id="{74D1B379-E456-4785-B900-A6205A36BE13}" type="slidenum">
              <a:rPr lang="zh-TW" altLang="en-US" smtClean="0"/>
              <a:pPr>
                <a:defRPr/>
              </a:pPr>
              <a:t>33</a:t>
            </a:fld>
            <a:endParaRPr lang="zh-TW" altLang="en-US"/>
          </a:p>
        </p:txBody>
      </p:sp>
      <p:sp>
        <p:nvSpPr>
          <p:cNvPr id="6" name="文字版面配置區 5">
            <a:extLst>
              <a:ext uri="{FF2B5EF4-FFF2-40B4-BE49-F238E27FC236}">
                <a16:creationId xmlns:a16="http://schemas.microsoft.com/office/drawing/2014/main" id="{6B2B9BD1-A192-4CB3-B87B-D96034258774}"/>
              </a:ext>
            </a:extLst>
          </p:cNvPr>
          <p:cNvSpPr>
            <a:spLocks noGrp="1"/>
          </p:cNvSpPr>
          <p:nvPr>
            <p:ph sz="quarter" idx="4294967295"/>
          </p:nvPr>
        </p:nvSpPr>
        <p:spPr>
          <a:xfrm>
            <a:off x="4547795" y="921194"/>
            <a:ext cx="4488701" cy="3450755"/>
          </a:xfrm>
        </p:spPr>
        <p:txBody>
          <a:bodyPr/>
          <a:lstStyle/>
          <a:p>
            <a:r>
              <a:rPr lang="en-US" altLang="zh-TW" sz="1100" dirty="0"/>
              <a:t>Example Docker command :</a:t>
            </a:r>
          </a:p>
          <a:p>
            <a:pPr lvl="1"/>
            <a:r>
              <a:rPr lang="en-US" altLang="zh-TW" sz="1100" dirty="0"/>
              <a:t>docker run -v </a:t>
            </a:r>
            <a:r>
              <a:rPr lang="en-US" altLang="zh-TW" sz="1100" dirty="0">
                <a:highlight>
                  <a:srgbClr val="00FF00"/>
                </a:highlight>
              </a:rPr>
              <a:t>D:\VA8801_Documnet_SDK\tmp_sdk3.0\VA8801_BSPSDK_v3.000.000\Model_zoo\VA8801_Model_Zoo\ObjectDetection\Hand_Gestures</a:t>
            </a:r>
            <a:r>
              <a:rPr lang="en-US" altLang="zh-TW" sz="1100" dirty="0"/>
              <a:t>:/volume tengen:</a:t>
            </a:r>
            <a:r>
              <a:rPr lang="en-US" altLang="zh-TW" sz="1100" b="1" dirty="0">
                <a:highlight>
                  <a:srgbClr val="FFFF00"/>
                </a:highlight>
              </a:rPr>
              <a:t>1.1.0</a:t>
            </a:r>
            <a:r>
              <a:rPr lang="en-US" altLang="zh-TW" sz="1100" dirty="0"/>
              <a:t> ./</a:t>
            </a:r>
            <a:r>
              <a:rPr lang="en-US" altLang="zh-TW" sz="1100" dirty="0" err="1"/>
              <a:t>tengen</a:t>
            </a:r>
            <a:r>
              <a:rPr lang="en-US" altLang="zh-TW" sz="1100" dirty="0"/>
              <a:t> --</a:t>
            </a:r>
            <a:r>
              <a:rPr lang="en-US" altLang="zh-TW" sz="1100" dirty="0" err="1"/>
              <a:t>dla_version</a:t>
            </a:r>
            <a:r>
              <a:rPr lang="en-US" altLang="zh-TW" sz="1100" dirty="0"/>
              <a:t> 3.7.4 --</a:t>
            </a:r>
            <a:r>
              <a:rPr lang="en-US" altLang="zh-TW" sz="1100" dirty="0" err="1"/>
              <a:t>compile_mode</a:t>
            </a:r>
            <a:r>
              <a:rPr lang="en-US" altLang="zh-TW" sz="1100" dirty="0"/>
              <a:t> 1 --</a:t>
            </a:r>
            <a:r>
              <a:rPr lang="en-US" altLang="zh-TW" sz="1100" dirty="0" err="1"/>
              <a:t>model_path</a:t>
            </a:r>
            <a:r>
              <a:rPr lang="en-US" altLang="zh-TW" sz="1100" dirty="0"/>
              <a:t> volume/</a:t>
            </a:r>
            <a:r>
              <a:rPr lang="en-US" altLang="zh-TW" sz="1100" b="1" dirty="0">
                <a:highlight>
                  <a:srgbClr val="FF00FF"/>
                </a:highlight>
              </a:rPr>
              <a:t>Hand_Gestures_3_001_001.tflite </a:t>
            </a:r>
            <a:r>
              <a:rPr lang="en-US" altLang="zh-TW" sz="1100" dirty="0"/>
              <a:t>--</a:t>
            </a:r>
            <a:r>
              <a:rPr lang="en-US" altLang="zh-TW" sz="1100" dirty="0" err="1"/>
              <a:t>output_folder</a:t>
            </a:r>
            <a:r>
              <a:rPr lang="en-US" altLang="zh-TW" sz="1100" dirty="0"/>
              <a:t> /volume</a:t>
            </a:r>
          </a:p>
          <a:p>
            <a:r>
              <a:rPr lang="en-US" altLang="zh-TW" sz="1100" b="1" dirty="0"/>
              <a:t>Green : </a:t>
            </a:r>
            <a:r>
              <a:rPr lang="en-US" altLang="zh-TW" sz="1100" dirty="0"/>
              <a:t>Enter your ai model local path</a:t>
            </a:r>
          </a:p>
          <a:p>
            <a:r>
              <a:rPr lang="en-US" altLang="zh-TW" sz="1100" b="1" dirty="0"/>
              <a:t>Yellow : </a:t>
            </a:r>
            <a:r>
              <a:rPr lang="en-US" altLang="zh-TW" sz="1100" dirty="0"/>
              <a:t>Enter Tengen version. The Tengen version, you can navigate to the SDK root path: \VA8801_BSPSDK_V3.000.001_release\Tengen Compiler\</a:t>
            </a:r>
            <a:r>
              <a:rPr lang="en-US" altLang="zh-TW" sz="1100" dirty="0" err="1"/>
              <a:t>tanger_v</a:t>
            </a:r>
            <a:r>
              <a:rPr lang="en-US" altLang="zh-TW" sz="1100" b="1" dirty="0" err="1">
                <a:highlight>
                  <a:srgbClr val="FFFF00"/>
                </a:highlight>
              </a:rPr>
              <a:t>x.x.x</a:t>
            </a:r>
            <a:endParaRPr lang="en-US" altLang="zh-TW" sz="1100" b="1" dirty="0">
              <a:highlight>
                <a:srgbClr val="FFFF00"/>
              </a:highlight>
            </a:endParaRPr>
          </a:p>
          <a:p>
            <a:r>
              <a:rPr lang="en-US" altLang="zh-TW" sz="1100" b="1" dirty="0"/>
              <a:t>Purple : </a:t>
            </a:r>
            <a:r>
              <a:rPr lang="en-US" altLang="zh-TW" sz="1100" dirty="0"/>
              <a:t>Enter your Model name</a:t>
            </a:r>
            <a:endParaRPr lang="en-US" altLang="zh-TW" sz="1100" b="1" dirty="0"/>
          </a:p>
          <a:p>
            <a:endParaRPr lang="zh-TW" altLang="en-US" sz="1100" b="1" dirty="0">
              <a:highlight>
                <a:srgbClr val="FFFF00"/>
              </a:highlight>
            </a:endParaRPr>
          </a:p>
        </p:txBody>
      </p:sp>
      <p:sp>
        <p:nvSpPr>
          <p:cNvPr id="10" name="矩形 9">
            <a:extLst>
              <a:ext uri="{FF2B5EF4-FFF2-40B4-BE49-F238E27FC236}">
                <a16:creationId xmlns:a16="http://schemas.microsoft.com/office/drawing/2014/main" id="{301FCD7F-0229-4B6F-8F06-16F94CE6CC0A}"/>
              </a:ext>
            </a:extLst>
          </p:cNvPr>
          <p:cNvSpPr/>
          <p:nvPr/>
        </p:nvSpPr>
        <p:spPr>
          <a:xfrm>
            <a:off x="613271" y="1181508"/>
            <a:ext cx="357790" cy="276999"/>
          </a:xfrm>
          <a:prstGeom prst="rect">
            <a:avLst/>
          </a:prstGeom>
        </p:spPr>
        <p:txBody>
          <a:bodyPr wrap="none">
            <a:spAutoFit/>
          </a:bodyPr>
          <a:lstStyle/>
          <a:p>
            <a:pPr marL="171450" indent="-171450">
              <a:buFont typeface="Arial" panose="020B0604020202020204" pitchFamily="34" charset="0"/>
              <a:buChar char="•"/>
            </a:pPr>
            <a:endParaRPr lang="en-US" altLang="zh-TW" sz="1200" dirty="0"/>
          </a:p>
        </p:txBody>
      </p:sp>
    </p:spTree>
    <p:extLst>
      <p:ext uri="{BB962C8B-B14F-4D97-AF65-F5344CB8AC3E}">
        <p14:creationId xmlns:p14="http://schemas.microsoft.com/office/powerpoint/2010/main" val="39951097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2709C9D-3222-4C3E-BA0E-0A1B1B6922B1}"/>
              </a:ext>
            </a:extLst>
          </p:cNvPr>
          <p:cNvSpPr>
            <a:spLocks noGrp="1"/>
          </p:cNvSpPr>
          <p:nvPr>
            <p:ph type="title"/>
          </p:nvPr>
        </p:nvSpPr>
        <p:spPr/>
        <p:txBody>
          <a:bodyPr/>
          <a:lstStyle/>
          <a:p>
            <a:r>
              <a:rPr lang="en-US" altLang="zh-TW" dirty="0"/>
              <a:t>How to Using Tengen Compiler – 5</a:t>
            </a:r>
            <a:endParaRPr lang="zh-TW" altLang="en-US" dirty="0"/>
          </a:p>
        </p:txBody>
      </p:sp>
      <p:sp>
        <p:nvSpPr>
          <p:cNvPr id="4" name="投影片編號版面配置區 3">
            <a:extLst>
              <a:ext uri="{FF2B5EF4-FFF2-40B4-BE49-F238E27FC236}">
                <a16:creationId xmlns:a16="http://schemas.microsoft.com/office/drawing/2014/main" id="{A30AC290-F609-4922-929F-8C95BCC1CD2D}"/>
              </a:ext>
            </a:extLst>
          </p:cNvPr>
          <p:cNvSpPr>
            <a:spLocks noGrp="1"/>
          </p:cNvSpPr>
          <p:nvPr>
            <p:ph type="sldNum" sz="quarter" idx="12"/>
          </p:nvPr>
        </p:nvSpPr>
        <p:spPr/>
        <p:txBody>
          <a:bodyPr/>
          <a:lstStyle/>
          <a:p>
            <a:pPr>
              <a:defRPr/>
            </a:pPr>
            <a:fld id="{74D1B379-E456-4785-B900-A6205A36BE13}" type="slidenum">
              <a:rPr lang="zh-TW" altLang="en-US" smtClean="0"/>
              <a:pPr>
                <a:defRPr/>
              </a:pPr>
              <a:t>34</a:t>
            </a:fld>
            <a:endParaRPr lang="zh-TW" altLang="en-US"/>
          </a:p>
        </p:txBody>
      </p:sp>
      <p:pic>
        <p:nvPicPr>
          <p:cNvPr id="8" name="圖片 7">
            <a:extLst>
              <a:ext uri="{FF2B5EF4-FFF2-40B4-BE49-F238E27FC236}">
                <a16:creationId xmlns:a16="http://schemas.microsoft.com/office/drawing/2014/main" id="{F34882AF-E2C3-43E3-BC3E-05D2F47E0384}"/>
              </a:ext>
            </a:extLst>
          </p:cNvPr>
          <p:cNvPicPr/>
          <p:nvPr/>
        </p:nvPicPr>
        <p:blipFill>
          <a:blip r:embed="rId2"/>
          <a:stretch>
            <a:fillRect/>
          </a:stretch>
        </p:blipFill>
        <p:spPr>
          <a:xfrm>
            <a:off x="179512" y="1167594"/>
            <a:ext cx="8856984" cy="2808312"/>
          </a:xfrm>
          <a:prstGeom prst="rect">
            <a:avLst/>
          </a:prstGeom>
        </p:spPr>
      </p:pic>
      <p:sp>
        <p:nvSpPr>
          <p:cNvPr id="9" name="矩形 8">
            <a:extLst>
              <a:ext uri="{FF2B5EF4-FFF2-40B4-BE49-F238E27FC236}">
                <a16:creationId xmlns:a16="http://schemas.microsoft.com/office/drawing/2014/main" id="{040039B2-2AEA-4564-A856-0F69839AC23C}"/>
              </a:ext>
            </a:extLst>
          </p:cNvPr>
          <p:cNvSpPr/>
          <p:nvPr/>
        </p:nvSpPr>
        <p:spPr>
          <a:xfrm>
            <a:off x="192212" y="1774392"/>
            <a:ext cx="8772276" cy="221294"/>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0" name="矩形 9">
            <a:extLst>
              <a:ext uri="{FF2B5EF4-FFF2-40B4-BE49-F238E27FC236}">
                <a16:creationId xmlns:a16="http://schemas.microsoft.com/office/drawing/2014/main" id="{DF241696-BFD8-48EB-BFE5-88B4A97EABDF}"/>
              </a:ext>
            </a:extLst>
          </p:cNvPr>
          <p:cNvSpPr/>
          <p:nvPr/>
        </p:nvSpPr>
        <p:spPr>
          <a:xfrm>
            <a:off x="179512" y="2715766"/>
            <a:ext cx="4176464" cy="115212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1" name="矩形 10">
            <a:extLst>
              <a:ext uri="{FF2B5EF4-FFF2-40B4-BE49-F238E27FC236}">
                <a16:creationId xmlns:a16="http://schemas.microsoft.com/office/drawing/2014/main" id="{FB151297-A472-4403-B9BF-C043E93137EB}"/>
              </a:ext>
            </a:extLst>
          </p:cNvPr>
          <p:cNvSpPr/>
          <p:nvPr/>
        </p:nvSpPr>
        <p:spPr>
          <a:xfrm>
            <a:off x="2843808" y="3614414"/>
            <a:ext cx="1614545" cy="276999"/>
          </a:xfrm>
          <a:prstGeom prst="rect">
            <a:avLst/>
          </a:prstGeom>
        </p:spPr>
        <p:txBody>
          <a:bodyPr wrap="none">
            <a:spAutoFit/>
          </a:bodyPr>
          <a:lstStyle/>
          <a:p>
            <a:r>
              <a:rPr lang="en-US" altLang="zh-TW" sz="1200" dirty="0">
                <a:solidFill>
                  <a:srgbClr val="FF0000"/>
                </a:solidFill>
                <a:highlight>
                  <a:srgbClr val="FFFF00"/>
                </a:highlight>
              </a:rPr>
              <a:t>Model </a:t>
            </a:r>
            <a:r>
              <a:rPr lang="en-US" altLang="zh-TW" sz="1200" dirty="0" err="1">
                <a:solidFill>
                  <a:srgbClr val="FF0000"/>
                </a:solidFill>
                <a:highlight>
                  <a:srgbClr val="FFFF00"/>
                </a:highlight>
              </a:rPr>
              <a:t>codegen</a:t>
            </a:r>
            <a:r>
              <a:rPr lang="en-US" altLang="zh-TW" sz="1200" dirty="0">
                <a:solidFill>
                  <a:srgbClr val="FF0000"/>
                </a:solidFill>
                <a:highlight>
                  <a:srgbClr val="FFFF00"/>
                </a:highlight>
              </a:rPr>
              <a:t> done</a:t>
            </a:r>
            <a:endParaRPr lang="zh-TW" altLang="en-US" sz="1200" dirty="0">
              <a:solidFill>
                <a:srgbClr val="FF0000"/>
              </a:solidFill>
              <a:highlight>
                <a:srgbClr val="FFFF00"/>
              </a:highlight>
            </a:endParaRPr>
          </a:p>
        </p:txBody>
      </p:sp>
    </p:spTree>
    <p:extLst>
      <p:ext uri="{BB962C8B-B14F-4D97-AF65-F5344CB8AC3E}">
        <p14:creationId xmlns:p14="http://schemas.microsoft.com/office/powerpoint/2010/main" val="33328470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88FB708-1EA2-4F8D-8593-7D4BC07DEDD1}"/>
              </a:ext>
            </a:extLst>
          </p:cNvPr>
          <p:cNvSpPr>
            <a:spLocks noGrp="1"/>
          </p:cNvSpPr>
          <p:nvPr>
            <p:ph type="title"/>
          </p:nvPr>
        </p:nvSpPr>
        <p:spPr>
          <a:xfrm>
            <a:off x="0" y="2931790"/>
            <a:ext cx="9144000" cy="493564"/>
          </a:xfrm>
        </p:spPr>
        <p:txBody>
          <a:bodyPr/>
          <a:lstStyle/>
          <a:p>
            <a:r>
              <a:rPr lang="en-US" altLang="zh-TW" dirty="0"/>
              <a:t>VA8801 Firmware Update and </a:t>
            </a:r>
            <a:br>
              <a:rPr lang="en-US" altLang="zh-TW" dirty="0"/>
            </a:br>
            <a:r>
              <a:rPr lang="en-US" altLang="zh-TW" dirty="0"/>
              <a:t>AI Model Validation Introduction</a:t>
            </a:r>
            <a:br>
              <a:rPr lang="en-US" altLang="zh-TW" dirty="0"/>
            </a:br>
            <a:endParaRPr lang="zh-TW" altLang="en-US" dirty="0"/>
          </a:p>
        </p:txBody>
      </p:sp>
      <p:sp>
        <p:nvSpPr>
          <p:cNvPr id="4" name="投影片編號版面配置區 3">
            <a:extLst>
              <a:ext uri="{FF2B5EF4-FFF2-40B4-BE49-F238E27FC236}">
                <a16:creationId xmlns:a16="http://schemas.microsoft.com/office/drawing/2014/main" id="{CDB7391B-CDAF-41A9-9AE2-C603FFA0C5DF}"/>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35</a:t>
            </a:fld>
            <a:endParaRPr lang="zh-TW" altLang="en-US"/>
          </a:p>
        </p:txBody>
      </p:sp>
    </p:spTree>
    <p:extLst>
      <p:ext uri="{BB962C8B-B14F-4D97-AF65-F5344CB8AC3E}">
        <p14:creationId xmlns:p14="http://schemas.microsoft.com/office/powerpoint/2010/main" val="2490263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a:xfrm>
            <a:off x="899592" y="85638"/>
            <a:ext cx="7632848" cy="493564"/>
          </a:xfrm>
        </p:spPr>
        <p:txBody>
          <a:bodyPr/>
          <a:lstStyle/>
          <a:p>
            <a:r>
              <a:rPr lang="en-US" altLang="zh-TW" sz="1600" dirty="0"/>
              <a:t>How to Update VA8801 Firmware via DFU(Device Firmware Update) Tool – 1 </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36</a:t>
            </a:fld>
            <a:endParaRPr lang="zh-TW" altLang="en-US"/>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746125" y="1131888"/>
            <a:ext cx="8397875" cy="3263900"/>
          </a:xfrm>
        </p:spPr>
        <p:txBody>
          <a:bodyPr/>
          <a:lstStyle/>
          <a:p>
            <a:r>
              <a:rPr lang="en-US" altLang="zh-TW" sz="1400" b="1" dirty="0"/>
              <a:t>For the first use, you need to update the VA8801 Second Bootloader firmware</a:t>
            </a:r>
          </a:p>
          <a:p>
            <a:pPr lvl="1"/>
            <a:r>
              <a:rPr lang="en-US" altLang="zh-TW" sz="1400" dirty="0"/>
              <a:t>Prepare a UART to USB adapter (e.g., FT232) for the hardware</a:t>
            </a:r>
          </a:p>
          <a:p>
            <a:pPr marL="635000" lvl="1" indent="-342900">
              <a:buFont typeface="+mj-lt"/>
              <a:buAutoNum type="arabicPeriod"/>
            </a:pPr>
            <a:r>
              <a:rPr lang="en-US" altLang="zh-TW" sz="1400" dirty="0"/>
              <a:t>VA8801 DVK HW UART3 Setup and FT232 connect to PC/NB </a:t>
            </a:r>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pic>
        <p:nvPicPr>
          <p:cNvPr id="8" name="圖片 7">
            <a:extLst>
              <a:ext uri="{FF2B5EF4-FFF2-40B4-BE49-F238E27FC236}">
                <a16:creationId xmlns:a16="http://schemas.microsoft.com/office/drawing/2014/main" id="{BF9C90D3-024C-48B1-8F38-3ACE608020C3}"/>
              </a:ext>
            </a:extLst>
          </p:cNvPr>
          <p:cNvPicPr>
            <a:picLocks noChangeAspect="1"/>
          </p:cNvPicPr>
          <p:nvPr/>
        </p:nvPicPr>
        <p:blipFill>
          <a:blip r:embed="rId2"/>
          <a:stretch>
            <a:fillRect/>
          </a:stretch>
        </p:blipFill>
        <p:spPr>
          <a:xfrm>
            <a:off x="1043608" y="2067694"/>
            <a:ext cx="7697975" cy="2462609"/>
          </a:xfrm>
          <a:prstGeom prst="rect">
            <a:avLst/>
          </a:prstGeom>
        </p:spPr>
      </p:pic>
    </p:spTree>
    <p:extLst>
      <p:ext uri="{BB962C8B-B14F-4D97-AF65-F5344CB8AC3E}">
        <p14:creationId xmlns:p14="http://schemas.microsoft.com/office/powerpoint/2010/main" val="14414666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p:txBody>
          <a:bodyPr/>
          <a:lstStyle/>
          <a:p>
            <a:r>
              <a:rPr lang="en-US" altLang="zh-TW" sz="1600" dirty="0"/>
              <a:t>How to Update VA8801 Firmware via DFU(Device Firmware Update) Tool – 2 </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37</a:t>
            </a:fld>
            <a:endParaRPr lang="zh-TW" altLang="en-US"/>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746125" y="987425"/>
            <a:ext cx="8397875" cy="3263900"/>
          </a:xfrm>
        </p:spPr>
        <p:txBody>
          <a:bodyPr/>
          <a:lstStyle/>
          <a:p>
            <a:r>
              <a:rPr lang="en-US" altLang="zh-TW" sz="1400" b="1" dirty="0"/>
              <a:t>For the first use, you need to update the VA8801 Second Bootloader firmware</a:t>
            </a:r>
          </a:p>
          <a:p>
            <a:pPr lvl="1"/>
            <a:r>
              <a:rPr lang="en-US" altLang="zh-TW" sz="1400" dirty="0"/>
              <a:t>Prepare a UART to USB adapter (e.g., FT232) for the hardware</a:t>
            </a:r>
          </a:p>
          <a:p>
            <a:pPr marL="635000" lvl="1" indent="-342900">
              <a:buFont typeface="+mj-lt"/>
              <a:buAutoNum type="arabicPeriod" startAt="2"/>
            </a:pPr>
            <a:r>
              <a:rPr lang="en-US" altLang="zh-TW" sz="1400" dirty="0"/>
              <a:t>Connect the DuPont line from VA8801 DVK HW JPIO_7_Pin1 (near the arrow) to JVH_VDD33 to pull it high</a:t>
            </a:r>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pic>
        <p:nvPicPr>
          <p:cNvPr id="7" name="圖片 6">
            <a:extLst>
              <a:ext uri="{FF2B5EF4-FFF2-40B4-BE49-F238E27FC236}">
                <a16:creationId xmlns:a16="http://schemas.microsoft.com/office/drawing/2014/main" id="{06F94D67-A993-4E5C-8F50-F6F8A356C74F}"/>
              </a:ext>
            </a:extLst>
          </p:cNvPr>
          <p:cNvPicPr>
            <a:picLocks noChangeAspect="1"/>
          </p:cNvPicPr>
          <p:nvPr/>
        </p:nvPicPr>
        <p:blipFill>
          <a:blip r:embed="rId2"/>
          <a:stretch>
            <a:fillRect/>
          </a:stretch>
        </p:blipFill>
        <p:spPr>
          <a:xfrm>
            <a:off x="2987824" y="1851670"/>
            <a:ext cx="2291645" cy="3053805"/>
          </a:xfrm>
          <a:prstGeom prst="rect">
            <a:avLst/>
          </a:prstGeom>
        </p:spPr>
      </p:pic>
      <p:sp>
        <p:nvSpPr>
          <p:cNvPr id="10" name="矩形 9">
            <a:extLst>
              <a:ext uri="{FF2B5EF4-FFF2-40B4-BE49-F238E27FC236}">
                <a16:creationId xmlns:a16="http://schemas.microsoft.com/office/drawing/2014/main" id="{4EB2B45E-3433-4BD5-AFC8-0B88A87E2E80}"/>
              </a:ext>
            </a:extLst>
          </p:cNvPr>
          <p:cNvSpPr/>
          <p:nvPr/>
        </p:nvSpPr>
        <p:spPr>
          <a:xfrm>
            <a:off x="4355976" y="3435846"/>
            <a:ext cx="216024" cy="144016"/>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1" name="矩形 10">
            <a:extLst>
              <a:ext uri="{FF2B5EF4-FFF2-40B4-BE49-F238E27FC236}">
                <a16:creationId xmlns:a16="http://schemas.microsoft.com/office/drawing/2014/main" id="{E4671801-68D7-4EBC-A056-986CEBFA35A0}"/>
              </a:ext>
            </a:extLst>
          </p:cNvPr>
          <p:cNvSpPr/>
          <p:nvPr/>
        </p:nvSpPr>
        <p:spPr>
          <a:xfrm>
            <a:off x="4139952" y="3219242"/>
            <a:ext cx="144016" cy="28861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文字方塊 11">
            <a:extLst>
              <a:ext uri="{FF2B5EF4-FFF2-40B4-BE49-F238E27FC236}">
                <a16:creationId xmlns:a16="http://schemas.microsoft.com/office/drawing/2014/main" id="{C0B7CA5E-0AB1-46C4-86D2-4BB5D777B265}"/>
              </a:ext>
            </a:extLst>
          </p:cNvPr>
          <p:cNvSpPr txBox="1"/>
          <p:nvPr/>
        </p:nvSpPr>
        <p:spPr>
          <a:xfrm>
            <a:off x="4355976" y="3635638"/>
            <a:ext cx="1944216" cy="338554"/>
          </a:xfrm>
          <a:prstGeom prst="rect">
            <a:avLst/>
          </a:prstGeom>
          <a:solidFill>
            <a:srgbClr val="F0FF00"/>
          </a:solidFill>
          <a:ln>
            <a:noFill/>
          </a:ln>
        </p:spPr>
        <p:txBody>
          <a:bodyPr wrap="square" rtlCol="0">
            <a:spAutoFit/>
          </a:bodyPr>
          <a:lstStyle/>
          <a:p>
            <a:r>
              <a:rPr lang="en-US" altLang="zh-TW" sz="800" b="1" dirty="0">
                <a:solidFill>
                  <a:srgbClr val="FF0000"/>
                </a:solidFill>
              </a:rPr>
              <a:t>JPIO_7_Pin1</a:t>
            </a:r>
          </a:p>
          <a:p>
            <a:r>
              <a:rPr lang="en-US" altLang="zh-TW" sz="800" dirty="0">
                <a:solidFill>
                  <a:srgbClr val="FF0000"/>
                </a:solidFill>
              </a:rPr>
              <a:t>*If there is a jumper, please remove it.</a:t>
            </a:r>
            <a:endParaRPr lang="zh-TW" altLang="en-US" sz="800" b="1" dirty="0">
              <a:solidFill>
                <a:srgbClr val="FF0000"/>
              </a:solidFill>
            </a:endParaRPr>
          </a:p>
        </p:txBody>
      </p:sp>
      <p:sp>
        <p:nvSpPr>
          <p:cNvPr id="13" name="文字方塊 12">
            <a:extLst>
              <a:ext uri="{FF2B5EF4-FFF2-40B4-BE49-F238E27FC236}">
                <a16:creationId xmlns:a16="http://schemas.microsoft.com/office/drawing/2014/main" id="{AE8A709A-935A-4D71-B923-60C2A44B6ABC}"/>
              </a:ext>
            </a:extLst>
          </p:cNvPr>
          <p:cNvSpPr txBox="1"/>
          <p:nvPr/>
        </p:nvSpPr>
        <p:spPr>
          <a:xfrm>
            <a:off x="3040804" y="3111520"/>
            <a:ext cx="1046168" cy="215444"/>
          </a:xfrm>
          <a:prstGeom prst="rect">
            <a:avLst/>
          </a:prstGeom>
          <a:solidFill>
            <a:srgbClr val="F0FF00"/>
          </a:solidFill>
          <a:ln>
            <a:noFill/>
          </a:ln>
        </p:spPr>
        <p:txBody>
          <a:bodyPr wrap="square" rtlCol="0">
            <a:spAutoFit/>
          </a:bodyPr>
          <a:lstStyle/>
          <a:p>
            <a:r>
              <a:rPr lang="en-US" altLang="zh-TW" sz="800" b="1" dirty="0">
                <a:solidFill>
                  <a:srgbClr val="FF0000"/>
                </a:solidFill>
              </a:rPr>
              <a:t>JVH_VDD33 </a:t>
            </a:r>
            <a:endParaRPr lang="zh-TW" altLang="en-US" sz="800" b="1" dirty="0">
              <a:solidFill>
                <a:srgbClr val="FF0000"/>
              </a:solidFill>
            </a:endParaRPr>
          </a:p>
        </p:txBody>
      </p:sp>
    </p:spTree>
    <p:extLst>
      <p:ext uri="{BB962C8B-B14F-4D97-AF65-F5344CB8AC3E}">
        <p14:creationId xmlns:p14="http://schemas.microsoft.com/office/powerpoint/2010/main" val="13043067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p:txBody>
          <a:bodyPr/>
          <a:lstStyle/>
          <a:p>
            <a:r>
              <a:rPr lang="en-US" altLang="zh-TW" sz="1600" dirty="0"/>
              <a:t>How to Update VA8801 Firmware via DFU(Device Firmware Update) Tool – 3 </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38</a:t>
            </a:fld>
            <a:endParaRPr lang="zh-TW" altLang="en-US"/>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746125" y="1131888"/>
            <a:ext cx="8397875" cy="3263900"/>
          </a:xfrm>
        </p:spPr>
        <p:txBody>
          <a:bodyPr/>
          <a:lstStyle/>
          <a:p>
            <a:r>
              <a:rPr lang="en-US" altLang="zh-TW" sz="1400" b="1" dirty="0"/>
              <a:t>For the first use, you need to update the VA8801 Second Bootloader firmware</a:t>
            </a:r>
          </a:p>
          <a:p>
            <a:pPr lvl="1"/>
            <a:r>
              <a:rPr lang="en-US" altLang="zh-TW" sz="1400" dirty="0"/>
              <a:t>Prepare a UART to USB adapter (e.g., FT232) for the hardware</a:t>
            </a:r>
          </a:p>
          <a:p>
            <a:pPr marL="635000" lvl="1" indent="-342900">
              <a:buFont typeface="+mj-lt"/>
              <a:buAutoNum type="arabicPeriod" startAt="3"/>
            </a:pPr>
            <a:r>
              <a:rPr lang="en-US" altLang="zh-TW" sz="1400" dirty="0"/>
              <a:t>VA8801 Flash Button setup – Middle Button Push Down , Right/Left Push Up</a:t>
            </a:r>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grpSp>
        <p:nvGrpSpPr>
          <p:cNvPr id="17" name="群組 16">
            <a:extLst>
              <a:ext uri="{FF2B5EF4-FFF2-40B4-BE49-F238E27FC236}">
                <a16:creationId xmlns:a16="http://schemas.microsoft.com/office/drawing/2014/main" id="{0C99614C-5953-44B8-AA5B-2D29C7A4A776}"/>
              </a:ext>
            </a:extLst>
          </p:cNvPr>
          <p:cNvGrpSpPr/>
          <p:nvPr/>
        </p:nvGrpSpPr>
        <p:grpSpPr>
          <a:xfrm>
            <a:off x="1187624" y="1923678"/>
            <a:ext cx="3960440" cy="2736306"/>
            <a:chOff x="2267745" y="1976162"/>
            <a:chExt cx="3960440" cy="2736306"/>
          </a:xfrm>
        </p:grpSpPr>
        <p:pic>
          <p:nvPicPr>
            <p:cNvPr id="18" name="圖片 17">
              <a:extLst>
                <a:ext uri="{FF2B5EF4-FFF2-40B4-BE49-F238E27FC236}">
                  <a16:creationId xmlns:a16="http://schemas.microsoft.com/office/drawing/2014/main" id="{18D15CC3-03FE-44E2-B06B-3B3B9E25D476}"/>
                </a:ext>
              </a:extLst>
            </p:cNvPr>
            <p:cNvPicPr>
              <a:picLocks noChangeAspect="1"/>
            </p:cNvPicPr>
            <p:nvPr/>
          </p:nvPicPr>
          <p:blipFill rotWithShape="1">
            <a:blip r:embed="rId2"/>
            <a:srcRect l="7931"/>
            <a:stretch/>
          </p:blipFill>
          <p:spPr>
            <a:xfrm rot="16200000">
              <a:off x="2879812" y="1364095"/>
              <a:ext cx="2736306" cy="3960440"/>
            </a:xfrm>
            <a:prstGeom prst="rect">
              <a:avLst/>
            </a:prstGeom>
          </p:spPr>
        </p:pic>
        <p:sp>
          <p:nvSpPr>
            <p:cNvPr id="19" name="矩形 18">
              <a:extLst>
                <a:ext uri="{FF2B5EF4-FFF2-40B4-BE49-F238E27FC236}">
                  <a16:creationId xmlns:a16="http://schemas.microsoft.com/office/drawing/2014/main" id="{3654FB5B-699A-4042-AF1F-9BB4D4E20944}"/>
                </a:ext>
              </a:extLst>
            </p:cNvPr>
            <p:cNvSpPr/>
            <p:nvPr/>
          </p:nvSpPr>
          <p:spPr>
            <a:xfrm>
              <a:off x="2929130" y="2450215"/>
              <a:ext cx="1053494" cy="276999"/>
            </a:xfrm>
            <a:prstGeom prst="rect">
              <a:avLst/>
            </a:prstGeom>
          </p:spPr>
          <p:txBody>
            <a:bodyPr wrap="none">
              <a:spAutoFit/>
            </a:bodyPr>
            <a:lstStyle/>
            <a:p>
              <a:r>
                <a:rPr lang="en-US" altLang="zh-TW" sz="1200" dirty="0">
                  <a:solidFill>
                    <a:srgbClr val="FF0000"/>
                  </a:solidFill>
                  <a:highlight>
                    <a:srgbClr val="FFFF00"/>
                  </a:highlight>
                </a:rPr>
                <a:t>Up Down Up</a:t>
              </a:r>
              <a:endParaRPr lang="zh-TW" altLang="en-US" sz="1200" dirty="0">
                <a:solidFill>
                  <a:srgbClr val="FF0000"/>
                </a:solidFill>
                <a:highlight>
                  <a:srgbClr val="FFFF00"/>
                </a:highlight>
              </a:endParaRPr>
            </a:p>
          </p:txBody>
        </p:sp>
      </p:grpSp>
      <p:sp>
        <p:nvSpPr>
          <p:cNvPr id="20" name="矩形 19">
            <a:extLst>
              <a:ext uri="{FF2B5EF4-FFF2-40B4-BE49-F238E27FC236}">
                <a16:creationId xmlns:a16="http://schemas.microsoft.com/office/drawing/2014/main" id="{9568F2DE-FF66-43F9-AE59-03B7277709BC}"/>
              </a:ext>
            </a:extLst>
          </p:cNvPr>
          <p:cNvSpPr/>
          <p:nvPr/>
        </p:nvSpPr>
        <p:spPr>
          <a:xfrm>
            <a:off x="3563889" y="3390158"/>
            <a:ext cx="216024" cy="220827"/>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1" name="矩形 20">
            <a:extLst>
              <a:ext uri="{FF2B5EF4-FFF2-40B4-BE49-F238E27FC236}">
                <a16:creationId xmlns:a16="http://schemas.microsoft.com/office/drawing/2014/main" id="{FD9DA318-11F8-4E6D-B4CD-439239444F51}"/>
              </a:ext>
            </a:extLst>
          </p:cNvPr>
          <p:cNvSpPr/>
          <p:nvPr/>
        </p:nvSpPr>
        <p:spPr>
          <a:xfrm>
            <a:off x="3238945" y="3610985"/>
            <a:ext cx="1055097" cy="276999"/>
          </a:xfrm>
          <a:prstGeom prst="rect">
            <a:avLst/>
          </a:prstGeom>
        </p:spPr>
        <p:txBody>
          <a:bodyPr wrap="none">
            <a:spAutoFit/>
          </a:bodyPr>
          <a:lstStyle/>
          <a:p>
            <a:r>
              <a:rPr lang="en-US" altLang="zh-TW" sz="1200" dirty="0">
                <a:solidFill>
                  <a:srgbClr val="FF0000"/>
                </a:solidFill>
                <a:highlight>
                  <a:srgbClr val="FFFF00"/>
                </a:highlight>
              </a:rPr>
              <a:t>Reset button</a:t>
            </a:r>
            <a:endParaRPr lang="zh-TW" altLang="en-US" sz="1200" dirty="0">
              <a:solidFill>
                <a:srgbClr val="FF0000"/>
              </a:solidFill>
              <a:highlight>
                <a:srgbClr val="FFFF00"/>
              </a:highlight>
            </a:endParaRPr>
          </a:p>
        </p:txBody>
      </p:sp>
      <p:sp>
        <p:nvSpPr>
          <p:cNvPr id="22" name="矩形 21">
            <a:extLst>
              <a:ext uri="{FF2B5EF4-FFF2-40B4-BE49-F238E27FC236}">
                <a16:creationId xmlns:a16="http://schemas.microsoft.com/office/drawing/2014/main" id="{43BC0502-0A95-4300-9F21-0F84BD60D626}"/>
              </a:ext>
            </a:extLst>
          </p:cNvPr>
          <p:cNvSpPr/>
          <p:nvPr/>
        </p:nvSpPr>
        <p:spPr>
          <a:xfrm>
            <a:off x="2123728" y="2665275"/>
            <a:ext cx="504056" cy="220827"/>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4" name="矩形 23">
            <a:extLst>
              <a:ext uri="{FF2B5EF4-FFF2-40B4-BE49-F238E27FC236}">
                <a16:creationId xmlns:a16="http://schemas.microsoft.com/office/drawing/2014/main" id="{11D87E24-1776-47C6-9BF4-A7AA52A4173D}"/>
              </a:ext>
            </a:extLst>
          </p:cNvPr>
          <p:cNvSpPr/>
          <p:nvPr/>
        </p:nvSpPr>
        <p:spPr>
          <a:xfrm>
            <a:off x="3779913" y="4179723"/>
            <a:ext cx="216024" cy="220827"/>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5" name="矩形 24">
            <a:extLst>
              <a:ext uri="{FF2B5EF4-FFF2-40B4-BE49-F238E27FC236}">
                <a16:creationId xmlns:a16="http://schemas.microsoft.com/office/drawing/2014/main" id="{006448AA-229D-472C-8FE9-0147369593B5}"/>
              </a:ext>
            </a:extLst>
          </p:cNvPr>
          <p:cNvSpPr/>
          <p:nvPr/>
        </p:nvSpPr>
        <p:spPr>
          <a:xfrm>
            <a:off x="3624872" y="4420807"/>
            <a:ext cx="526106" cy="276999"/>
          </a:xfrm>
          <a:prstGeom prst="rect">
            <a:avLst/>
          </a:prstGeom>
        </p:spPr>
        <p:txBody>
          <a:bodyPr wrap="none">
            <a:spAutoFit/>
          </a:bodyPr>
          <a:lstStyle/>
          <a:p>
            <a:r>
              <a:rPr lang="en-US" altLang="zh-TW" sz="1200" dirty="0">
                <a:solidFill>
                  <a:srgbClr val="FF0000"/>
                </a:solidFill>
                <a:highlight>
                  <a:srgbClr val="FFFF00"/>
                </a:highlight>
              </a:rPr>
              <a:t>GND</a:t>
            </a:r>
            <a:endParaRPr lang="zh-TW" altLang="en-US" sz="1200" dirty="0">
              <a:solidFill>
                <a:srgbClr val="FF0000"/>
              </a:solidFill>
              <a:highlight>
                <a:srgbClr val="FFFF00"/>
              </a:highlight>
            </a:endParaRPr>
          </a:p>
        </p:txBody>
      </p:sp>
    </p:spTree>
    <p:extLst>
      <p:ext uri="{BB962C8B-B14F-4D97-AF65-F5344CB8AC3E}">
        <p14:creationId xmlns:p14="http://schemas.microsoft.com/office/powerpoint/2010/main" val="5518541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p:txBody>
          <a:bodyPr/>
          <a:lstStyle/>
          <a:p>
            <a:r>
              <a:rPr lang="en-US" altLang="zh-TW" sz="1600" dirty="0"/>
              <a:t>How to Update VA8801 Firmware via DFU(Device Firmware Update) Tool – 4 </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39</a:t>
            </a:fld>
            <a:endParaRPr lang="zh-TW" altLang="en-US" dirty="0"/>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0" y="860537"/>
            <a:ext cx="8712200" cy="3263900"/>
          </a:xfrm>
        </p:spPr>
        <p:txBody>
          <a:bodyPr/>
          <a:lstStyle/>
          <a:p>
            <a:pPr>
              <a:buFont typeface="Arial" panose="020B0604020202020204" pitchFamily="34" charset="0"/>
              <a:buChar char="•"/>
            </a:pPr>
            <a:r>
              <a:rPr lang="en-US" altLang="zh-TW" sz="1400" b="1" dirty="0"/>
              <a:t>Use the DUT Tool to update the second bootloader firmware via UART3</a:t>
            </a:r>
          </a:p>
          <a:p>
            <a:pPr marL="635000" lvl="1" indent="-342900">
              <a:buFont typeface="+mj-lt"/>
              <a:buAutoNum type="arabicPeriod"/>
            </a:pPr>
            <a:r>
              <a:rPr lang="en-US" altLang="zh-TW" sz="1200" dirty="0"/>
              <a:t>Search UART3 the COM port; you can check in Device Manager under "Ports (COM &amp; LPT)" to find the COM port</a:t>
            </a:r>
          </a:p>
          <a:p>
            <a:pPr marL="635000" lvl="1" indent="-342900">
              <a:buFont typeface="+mj-lt"/>
              <a:buAutoNum type="arabicPeriod"/>
            </a:pPr>
            <a:r>
              <a:rPr lang="en-US" altLang="zh-TW" sz="1200" dirty="0"/>
              <a:t>Baud rate 460800</a:t>
            </a:r>
          </a:p>
          <a:p>
            <a:pPr marL="635000" lvl="1" indent="-342900">
              <a:buFont typeface="+mj-lt"/>
              <a:buAutoNum type="arabicPeriod"/>
            </a:pPr>
            <a:r>
              <a:rPr lang="en-US" altLang="zh-TW" sz="1200" dirty="0"/>
              <a:t>Click Connect </a:t>
            </a:r>
          </a:p>
          <a:p>
            <a:pPr marL="635000" lvl="1" indent="-342900">
              <a:buFont typeface="+mj-lt"/>
              <a:buAutoNum type="arabicPeriod"/>
            </a:pPr>
            <a:r>
              <a:rPr lang="en-US" altLang="zh-TW" sz="1200" dirty="0"/>
              <a:t>Click VA8801 DVK Reset Button </a:t>
            </a:r>
          </a:p>
          <a:p>
            <a:pPr marL="635000" lvl="1" indent="-342900">
              <a:buFont typeface="+mj-lt"/>
              <a:buAutoNum type="arabicPeriod"/>
            </a:pPr>
            <a:r>
              <a:rPr lang="en-US" altLang="zh-TW" sz="1200" dirty="0"/>
              <a:t>Display [Info] Start Download Flash</a:t>
            </a:r>
          </a:p>
          <a:p>
            <a:pPr marL="292100" lvl="1" indent="0">
              <a:buNone/>
            </a:pPr>
            <a:r>
              <a:rPr lang="en-US" altLang="zh-TW" sz="1200" dirty="0"/>
              <a:t>Header log message</a:t>
            </a:r>
          </a:p>
          <a:p>
            <a:pPr marL="635000" lvl="1" indent="-342900">
              <a:buFont typeface="+mj-lt"/>
              <a:buAutoNum type="arabicPeriod" startAt="6"/>
            </a:pPr>
            <a:r>
              <a:rPr lang="en-US" altLang="zh-TW" sz="1200" b="1" dirty="0"/>
              <a:t>HW setup: </a:t>
            </a:r>
            <a:r>
              <a:rPr lang="en-US" altLang="zh-TW" sz="1200" dirty="0"/>
              <a:t>VA8801 DVK Flash Button setup –</a:t>
            </a:r>
          </a:p>
          <a:p>
            <a:pPr marL="292100" lvl="1" indent="0">
              <a:buNone/>
            </a:pPr>
            <a:r>
              <a:rPr lang="en-US" altLang="zh-TW" sz="1200" dirty="0"/>
              <a:t>All button Push Up</a:t>
            </a:r>
          </a:p>
          <a:p>
            <a:pPr marL="635000" lvl="1" indent="-342900">
              <a:buFont typeface="+mj-lt"/>
              <a:buAutoNum type="arabicPeriod" startAt="7"/>
            </a:pPr>
            <a:r>
              <a:rPr lang="en-US" altLang="zh-TW" sz="1200" dirty="0"/>
              <a:t>Click 2</a:t>
            </a:r>
            <a:r>
              <a:rPr lang="en-US" altLang="zh-TW" sz="1200" baseline="30000" dirty="0"/>
              <a:t>nd</a:t>
            </a:r>
            <a:r>
              <a:rPr lang="en-US" altLang="zh-TW" sz="1200" dirty="0"/>
              <a:t> Boot diagram upgrade the VA8801 </a:t>
            </a:r>
          </a:p>
          <a:p>
            <a:pPr marL="292100" lvl="1" indent="0">
              <a:buNone/>
            </a:pPr>
            <a:r>
              <a:rPr lang="en-US" altLang="zh-TW" sz="1200" dirty="0"/>
              <a:t>Second Bootloader firmware</a:t>
            </a:r>
          </a:p>
          <a:p>
            <a:pPr marL="635000" lvl="1" indent="-342900">
              <a:buFont typeface="+mj-lt"/>
              <a:buAutoNum type="arabicPeriod" startAt="8"/>
            </a:pPr>
            <a:r>
              <a:rPr lang="en-US" altLang="zh-TW" sz="1200" dirty="0"/>
              <a:t> VA8801 Second Bootloader Update done</a:t>
            </a:r>
          </a:p>
          <a:p>
            <a:pPr marL="635000" lvl="1" indent="-342900">
              <a:buFont typeface="+mj-lt"/>
              <a:buAutoNum type="arabicPeriod" startAt="8"/>
            </a:pPr>
            <a:r>
              <a:rPr lang="en-US" altLang="zh-TW" sz="1200" b="1" dirty="0"/>
              <a:t>HW setup: </a:t>
            </a:r>
            <a:r>
              <a:rPr lang="en-US" altLang="zh-TW" sz="1200" dirty="0"/>
              <a:t>Click VA8801 Reset Button</a:t>
            </a:r>
          </a:p>
          <a:p>
            <a:pPr marL="292100" lvl="1" indent="0">
              <a:buNone/>
            </a:pPr>
            <a:endParaRPr lang="en-US" altLang="zh-TW" sz="1200" dirty="0"/>
          </a:p>
          <a:p>
            <a:pPr marL="292100" lvl="1" indent="0">
              <a:buNone/>
            </a:pPr>
            <a:endParaRPr lang="en-US" altLang="zh-TW" sz="12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grpSp>
        <p:nvGrpSpPr>
          <p:cNvPr id="21" name="群組 20">
            <a:extLst>
              <a:ext uri="{FF2B5EF4-FFF2-40B4-BE49-F238E27FC236}">
                <a16:creationId xmlns:a16="http://schemas.microsoft.com/office/drawing/2014/main" id="{3B7AAA43-AAB2-4196-BAFB-010C32A8C88B}"/>
              </a:ext>
            </a:extLst>
          </p:cNvPr>
          <p:cNvGrpSpPr/>
          <p:nvPr/>
        </p:nvGrpSpPr>
        <p:grpSpPr>
          <a:xfrm>
            <a:off x="4139952" y="1640186"/>
            <a:ext cx="4305308" cy="2026741"/>
            <a:chOff x="3923928" y="2842121"/>
            <a:chExt cx="4305308" cy="2026741"/>
          </a:xfrm>
        </p:grpSpPr>
        <p:pic>
          <p:nvPicPr>
            <p:cNvPr id="5" name="圖片 4">
              <a:extLst>
                <a:ext uri="{FF2B5EF4-FFF2-40B4-BE49-F238E27FC236}">
                  <a16:creationId xmlns:a16="http://schemas.microsoft.com/office/drawing/2014/main" id="{3C766FA3-62F8-4037-9450-8F1974878B1C}"/>
                </a:ext>
              </a:extLst>
            </p:cNvPr>
            <p:cNvPicPr>
              <a:picLocks noChangeAspect="1"/>
            </p:cNvPicPr>
            <p:nvPr/>
          </p:nvPicPr>
          <p:blipFill rotWithShape="1">
            <a:blip r:embed="rId2"/>
            <a:srcRect b="58400"/>
            <a:stretch/>
          </p:blipFill>
          <p:spPr>
            <a:xfrm>
              <a:off x="3923928" y="2842121"/>
              <a:ext cx="4305308" cy="2026741"/>
            </a:xfrm>
            <a:prstGeom prst="rect">
              <a:avLst/>
            </a:prstGeom>
          </p:spPr>
        </p:pic>
        <p:sp>
          <p:nvSpPr>
            <p:cNvPr id="15" name="矩形 14">
              <a:extLst>
                <a:ext uri="{FF2B5EF4-FFF2-40B4-BE49-F238E27FC236}">
                  <a16:creationId xmlns:a16="http://schemas.microsoft.com/office/drawing/2014/main" id="{353D961C-6A0F-4EF6-88AB-C28A4810CC07}"/>
                </a:ext>
              </a:extLst>
            </p:cNvPr>
            <p:cNvSpPr/>
            <p:nvPr/>
          </p:nvSpPr>
          <p:spPr>
            <a:xfrm>
              <a:off x="4211960" y="3886175"/>
              <a:ext cx="2376264" cy="720080"/>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D68ECEB5-38BD-461E-BCD4-BF34C50F3B26}"/>
                </a:ext>
              </a:extLst>
            </p:cNvPr>
            <p:cNvSpPr/>
            <p:nvPr/>
          </p:nvSpPr>
          <p:spPr>
            <a:xfrm>
              <a:off x="6228184" y="3514402"/>
              <a:ext cx="432048" cy="360040"/>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7" name="矩形 16">
              <a:extLst>
                <a:ext uri="{FF2B5EF4-FFF2-40B4-BE49-F238E27FC236}">
                  <a16:creationId xmlns:a16="http://schemas.microsoft.com/office/drawing/2014/main" id="{CA7D9D39-4FB8-4852-BA38-3C48267AE79F}"/>
                </a:ext>
              </a:extLst>
            </p:cNvPr>
            <p:cNvSpPr/>
            <p:nvPr/>
          </p:nvSpPr>
          <p:spPr>
            <a:xfrm>
              <a:off x="3958754" y="3016522"/>
              <a:ext cx="325214" cy="13129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矩形 17">
              <a:extLst>
                <a:ext uri="{FF2B5EF4-FFF2-40B4-BE49-F238E27FC236}">
                  <a16:creationId xmlns:a16="http://schemas.microsoft.com/office/drawing/2014/main" id="{F30A9FED-AA9D-4BFF-881F-46B4462015DF}"/>
                </a:ext>
              </a:extLst>
            </p:cNvPr>
            <p:cNvSpPr/>
            <p:nvPr/>
          </p:nvSpPr>
          <p:spPr>
            <a:xfrm>
              <a:off x="5004048" y="3171774"/>
              <a:ext cx="792088" cy="192064"/>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9" name="矩形 18">
              <a:extLst>
                <a:ext uri="{FF2B5EF4-FFF2-40B4-BE49-F238E27FC236}">
                  <a16:creationId xmlns:a16="http://schemas.microsoft.com/office/drawing/2014/main" id="{C73A767F-D609-4565-8B5F-C0E0EA5796CE}"/>
                </a:ext>
              </a:extLst>
            </p:cNvPr>
            <p:cNvSpPr/>
            <p:nvPr/>
          </p:nvSpPr>
          <p:spPr>
            <a:xfrm>
              <a:off x="5868144" y="3171774"/>
              <a:ext cx="648072" cy="192064"/>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矩形 19">
              <a:extLst>
                <a:ext uri="{FF2B5EF4-FFF2-40B4-BE49-F238E27FC236}">
                  <a16:creationId xmlns:a16="http://schemas.microsoft.com/office/drawing/2014/main" id="{32A8E96A-9DF9-4569-95E5-C83D8636F65A}"/>
                </a:ext>
              </a:extLst>
            </p:cNvPr>
            <p:cNvSpPr/>
            <p:nvPr/>
          </p:nvSpPr>
          <p:spPr>
            <a:xfrm>
              <a:off x="4030712" y="3171774"/>
              <a:ext cx="901328" cy="192064"/>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pic>
        <p:nvPicPr>
          <p:cNvPr id="24" name="圖片 23">
            <a:extLst>
              <a:ext uri="{FF2B5EF4-FFF2-40B4-BE49-F238E27FC236}">
                <a16:creationId xmlns:a16="http://schemas.microsoft.com/office/drawing/2014/main" id="{4D0F4D4F-5482-44C9-BAC0-5C7610510381}"/>
              </a:ext>
            </a:extLst>
          </p:cNvPr>
          <p:cNvPicPr>
            <a:picLocks noChangeAspect="1"/>
          </p:cNvPicPr>
          <p:nvPr/>
        </p:nvPicPr>
        <p:blipFill>
          <a:blip r:embed="rId3"/>
          <a:stretch>
            <a:fillRect/>
          </a:stretch>
        </p:blipFill>
        <p:spPr>
          <a:xfrm>
            <a:off x="4154141" y="3591272"/>
            <a:ext cx="2756905" cy="1277590"/>
          </a:xfrm>
          <a:prstGeom prst="rect">
            <a:avLst/>
          </a:prstGeom>
        </p:spPr>
      </p:pic>
      <p:sp>
        <p:nvSpPr>
          <p:cNvPr id="25" name="矩形 24">
            <a:extLst>
              <a:ext uri="{FF2B5EF4-FFF2-40B4-BE49-F238E27FC236}">
                <a16:creationId xmlns:a16="http://schemas.microsoft.com/office/drawing/2014/main" id="{73E4B048-03D4-4E37-AE7F-B406ADCFB91E}"/>
              </a:ext>
            </a:extLst>
          </p:cNvPr>
          <p:cNvSpPr/>
          <p:nvPr/>
        </p:nvSpPr>
        <p:spPr>
          <a:xfrm>
            <a:off x="4337385" y="4227934"/>
            <a:ext cx="1621408" cy="533747"/>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6" name="文字方塊 25">
            <a:extLst>
              <a:ext uri="{FF2B5EF4-FFF2-40B4-BE49-F238E27FC236}">
                <a16:creationId xmlns:a16="http://schemas.microsoft.com/office/drawing/2014/main" id="{7BC41D47-1193-4F9F-8646-B6044AFC5679}"/>
              </a:ext>
            </a:extLst>
          </p:cNvPr>
          <p:cNvSpPr txBox="1"/>
          <p:nvPr/>
        </p:nvSpPr>
        <p:spPr>
          <a:xfrm>
            <a:off x="4210411" y="4777623"/>
            <a:ext cx="2232248" cy="253916"/>
          </a:xfrm>
          <a:prstGeom prst="rect">
            <a:avLst/>
          </a:prstGeom>
          <a:noFill/>
        </p:spPr>
        <p:txBody>
          <a:bodyPr wrap="square" rtlCol="0">
            <a:spAutoFit/>
          </a:bodyPr>
          <a:lstStyle/>
          <a:p>
            <a:r>
              <a:rPr lang="en-US" altLang="zh-TW" sz="1050" dirty="0">
                <a:solidFill>
                  <a:srgbClr val="FF0000"/>
                </a:solidFill>
              </a:rPr>
              <a:t>Second Bootloader update done.</a:t>
            </a:r>
            <a:endParaRPr lang="zh-TW" altLang="en-US" sz="1050" dirty="0">
              <a:solidFill>
                <a:srgbClr val="FF0000"/>
              </a:solidFill>
            </a:endParaRPr>
          </a:p>
        </p:txBody>
      </p:sp>
    </p:spTree>
    <p:extLst>
      <p:ext uri="{BB962C8B-B14F-4D97-AF65-F5344CB8AC3E}">
        <p14:creationId xmlns:p14="http://schemas.microsoft.com/office/powerpoint/2010/main" val="2723710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58E919-ED8C-4992-9766-6AA7861AFE09}"/>
              </a:ext>
            </a:extLst>
          </p:cNvPr>
          <p:cNvSpPr>
            <a:spLocks noGrp="1"/>
          </p:cNvSpPr>
          <p:nvPr>
            <p:ph type="title"/>
          </p:nvPr>
        </p:nvSpPr>
        <p:spPr/>
        <p:txBody>
          <a:bodyPr/>
          <a:lstStyle/>
          <a:p>
            <a:r>
              <a:rPr lang="en-US" altLang="zh-TW" dirty="0"/>
              <a:t>Outline – VA8801 Development Preparation</a:t>
            </a:r>
            <a:endParaRPr lang="zh-TW" altLang="en-US" dirty="0"/>
          </a:p>
        </p:txBody>
      </p:sp>
      <p:sp>
        <p:nvSpPr>
          <p:cNvPr id="3" name="內容版面配置區 2">
            <a:extLst>
              <a:ext uri="{FF2B5EF4-FFF2-40B4-BE49-F238E27FC236}">
                <a16:creationId xmlns:a16="http://schemas.microsoft.com/office/drawing/2014/main" id="{348574C1-4BA4-4B72-87C0-0B9D29D19146}"/>
              </a:ext>
            </a:extLst>
          </p:cNvPr>
          <p:cNvSpPr>
            <a:spLocks noGrp="1"/>
          </p:cNvSpPr>
          <p:nvPr>
            <p:ph idx="1"/>
          </p:nvPr>
        </p:nvSpPr>
        <p:spPr>
          <a:xfrm>
            <a:off x="633413" y="1371600"/>
            <a:ext cx="7886700" cy="3263900"/>
          </a:xfrm>
        </p:spPr>
        <p:txBody>
          <a:bodyPr/>
          <a:lstStyle/>
          <a:p>
            <a:r>
              <a:rPr lang="en-US" altLang="zh-TW" dirty="0"/>
              <a:t>How to Bring Up </a:t>
            </a:r>
            <a:r>
              <a:rPr lang="en-US" altLang="zh-TW" dirty="0" err="1"/>
              <a:t>DemoKit</a:t>
            </a:r>
            <a:r>
              <a:rPr lang="en-US" altLang="zh-TW" dirty="0"/>
              <a:t> Board</a:t>
            </a:r>
          </a:p>
          <a:p>
            <a:r>
              <a:rPr lang="en-US" altLang="zh-TW" dirty="0"/>
              <a:t>How to Install Development Environment</a:t>
            </a:r>
          </a:p>
          <a:p>
            <a:r>
              <a:rPr lang="en-US" altLang="zh-TW" dirty="0"/>
              <a:t>How to Start Development</a:t>
            </a:r>
          </a:p>
        </p:txBody>
      </p:sp>
      <p:sp>
        <p:nvSpPr>
          <p:cNvPr id="4" name="投影片編號版面配置區 3">
            <a:extLst>
              <a:ext uri="{FF2B5EF4-FFF2-40B4-BE49-F238E27FC236}">
                <a16:creationId xmlns:a16="http://schemas.microsoft.com/office/drawing/2014/main" id="{91B4A2F6-8638-45BB-8FF5-AC71B84821CA}"/>
              </a:ext>
            </a:extLst>
          </p:cNvPr>
          <p:cNvSpPr>
            <a:spLocks noGrp="1"/>
          </p:cNvSpPr>
          <p:nvPr>
            <p:ph type="sldNum" sz="quarter" idx="12"/>
          </p:nvPr>
        </p:nvSpPr>
        <p:spPr/>
        <p:txBody>
          <a:bodyPr/>
          <a:lstStyle/>
          <a:p>
            <a:pPr>
              <a:defRPr/>
            </a:pPr>
            <a:fld id="{74D1B379-E456-4785-B900-A6205A36BE13}" type="slidenum">
              <a:rPr lang="zh-TW" altLang="en-US" smtClean="0"/>
              <a:pPr>
                <a:defRPr/>
              </a:pPr>
              <a:t>4</a:t>
            </a:fld>
            <a:endParaRPr lang="zh-TW" altLang="en-US"/>
          </a:p>
        </p:txBody>
      </p:sp>
      <p:grpSp>
        <p:nvGrpSpPr>
          <p:cNvPr id="5" name="群組 4">
            <a:extLst>
              <a:ext uri="{FF2B5EF4-FFF2-40B4-BE49-F238E27FC236}">
                <a16:creationId xmlns:a16="http://schemas.microsoft.com/office/drawing/2014/main" id="{41CC1A75-E632-4249-AB83-5C7708A377A4}"/>
              </a:ext>
            </a:extLst>
          </p:cNvPr>
          <p:cNvGrpSpPr/>
          <p:nvPr/>
        </p:nvGrpSpPr>
        <p:grpSpPr>
          <a:xfrm>
            <a:off x="633413" y="2643758"/>
            <a:ext cx="6591486" cy="1296144"/>
            <a:chOff x="633413" y="2643758"/>
            <a:chExt cx="6591486" cy="1296144"/>
          </a:xfrm>
        </p:grpSpPr>
        <p:sp>
          <p:nvSpPr>
            <p:cNvPr id="7" name="矩形 6">
              <a:extLst>
                <a:ext uri="{FF2B5EF4-FFF2-40B4-BE49-F238E27FC236}">
                  <a16:creationId xmlns:a16="http://schemas.microsoft.com/office/drawing/2014/main" id="{BF9D76EA-E9C3-4DEC-B9FC-BB9EF8D20877}"/>
                </a:ext>
              </a:extLst>
            </p:cNvPr>
            <p:cNvSpPr/>
            <p:nvPr/>
          </p:nvSpPr>
          <p:spPr>
            <a:xfrm>
              <a:off x="775651" y="3147054"/>
              <a:ext cx="1562323" cy="791959"/>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Bring Up </a:t>
              </a:r>
              <a:r>
                <a:rPr lang="en-US" altLang="zh-TW" sz="1600" kern="0" dirty="0" err="1">
                  <a:solidFill>
                    <a:schemeClr val="tx2"/>
                  </a:solidFill>
                  <a:ea typeface="新細明體"/>
                </a:rPr>
                <a:t>DemoKit</a:t>
              </a:r>
              <a:r>
                <a:rPr lang="en-US" altLang="zh-TW" sz="1600" kern="0" dirty="0">
                  <a:solidFill>
                    <a:schemeClr val="tx2"/>
                  </a:solidFill>
                  <a:ea typeface="新細明體"/>
                </a:rPr>
                <a:t> Board</a:t>
              </a:r>
            </a:p>
          </p:txBody>
        </p:sp>
        <p:sp>
          <p:nvSpPr>
            <p:cNvPr id="10" name="箭號: 向右 9">
              <a:extLst>
                <a:ext uri="{FF2B5EF4-FFF2-40B4-BE49-F238E27FC236}">
                  <a16:creationId xmlns:a16="http://schemas.microsoft.com/office/drawing/2014/main" id="{21DEF8C3-A22C-4183-9E6A-29BE8CAC48F5}"/>
                </a:ext>
              </a:extLst>
            </p:cNvPr>
            <p:cNvSpPr/>
            <p:nvPr/>
          </p:nvSpPr>
          <p:spPr>
            <a:xfrm>
              <a:off x="2454153" y="3255461"/>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1" name="箭號: 向右 10">
              <a:extLst>
                <a:ext uri="{FF2B5EF4-FFF2-40B4-BE49-F238E27FC236}">
                  <a16:creationId xmlns:a16="http://schemas.microsoft.com/office/drawing/2014/main" id="{B023A4CB-AD9B-4F27-83DB-3C68264354A5}"/>
                </a:ext>
              </a:extLst>
            </p:cNvPr>
            <p:cNvSpPr/>
            <p:nvPr/>
          </p:nvSpPr>
          <p:spPr>
            <a:xfrm>
              <a:off x="5005804" y="3269351"/>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2" name="矩形 11">
              <a:extLst>
                <a:ext uri="{FF2B5EF4-FFF2-40B4-BE49-F238E27FC236}">
                  <a16:creationId xmlns:a16="http://schemas.microsoft.com/office/drawing/2014/main" id="{BD7633F5-243E-4228-AA90-75A0F52AF544}"/>
                </a:ext>
              </a:extLst>
            </p:cNvPr>
            <p:cNvSpPr/>
            <p:nvPr/>
          </p:nvSpPr>
          <p:spPr>
            <a:xfrm>
              <a:off x="633413" y="2643758"/>
              <a:ext cx="1200970" cy="400110"/>
            </a:xfrm>
            <a:prstGeom prst="rect">
              <a:avLst/>
            </a:prstGeom>
          </p:spPr>
          <p:txBody>
            <a:bodyPr wrap="none">
              <a:spAutoFit/>
            </a:bodyPr>
            <a:lstStyle/>
            <a:p>
              <a:r>
                <a:rPr lang="en-US" altLang="zh-TW" sz="2000" dirty="0">
                  <a:solidFill>
                    <a:schemeClr val="accent6"/>
                  </a:solidFill>
                  <a:latin typeface="Comic Sans MS" panose="030F0702030302020204" pitchFamily="66" charset="0"/>
                </a:rPr>
                <a:t>Starting</a:t>
              </a:r>
              <a:endParaRPr lang="zh-TW" altLang="en-US" sz="2000" dirty="0">
                <a:solidFill>
                  <a:schemeClr val="accent6"/>
                </a:solidFill>
                <a:latin typeface="Comic Sans MS" panose="030F0702030302020204" pitchFamily="66" charset="0"/>
              </a:endParaRPr>
            </a:p>
          </p:txBody>
        </p:sp>
        <p:sp>
          <p:nvSpPr>
            <p:cNvPr id="14" name="矩形 13">
              <a:extLst>
                <a:ext uri="{FF2B5EF4-FFF2-40B4-BE49-F238E27FC236}">
                  <a16:creationId xmlns:a16="http://schemas.microsoft.com/office/drawing/2014/main" id="{3D8CB6FB-CB17-41AD-BDBB-184335AB98B6}"/>
                </a:ext>
              </a:extLst>
            </p:cNvPr>
            <p:cNvSpPr/>
            <p:nvPr/>
          </p:nvSpPr>
          <p:spPr>
            <a:xfrm>
              <a:off x="2925694" y="3147942"/>
              <a:ext cx="2006924" cy="791960"/>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Install Development Environment</a:t>
              </a:r>
            </a:p>
            <a:p>
              <a:pPr algn="ctr" fontAlgn="auto">
                <a:spcBef>
                  <a:spcPts val="0"/>
                </a:spcBef>
                <a:spcAft>
                  <a:spcPts val="0"/>
                </a:spcAft>
              </a:pPr>
              <a:r>
                <a:rPr lang="en-US" altLang="zh-TW" sz="1600" kern="0" dirty="0">
                  <a:solidFill>
                    <a:schemeClr val="tx2"/>
                  </a:solidFill>
                  <a:ea typeface="新細明體"/>
                </a:rPr>
                <a:t>(</a:t>
              </a:r>
              <a:r>
                <a:rPr lang="en-US" altLang="zh-TW" sz="1600" kern="0" dirty="0" err="1">
                  <a:solidFill>
                    <a:schemeClr val="tx2"/>
                  </a:solidFill>
                  <a:ea typeface="新細明體"/>
                </a:rPr>
                <a:t>VSCode+EIDE</a:t>
              </a:r>
              <a:r>
                <a:rPr lang="en-US" altLang="zh-TW" sz="1600" kern="0" dirty="0">
                  <a:solidFill>
                    <a:schemeClr val="tx2"/>
                  </a:solidFill>
                  <a:ea typeface="新細明體"/>
                </a:rPr>
                <a:t>)</a:t>
              </a:r>
            </a:p>
          </p:txBody>
        </p:sp>
        <p:sp>
          <p:nvSpPr>
            <p:cNvPr id="15" name="矩形 14">
              <a:extLst>
                <a:ext uri="{FF2B5EF4-FFF2-40B4-BE49-F238E27FC236}">
                  <a16:creationId xmlns:a16="http://schemas.microsoft.com/office/drawing/2014/main" id="{1E0F5AF8-8C92-412D-8A68-388453A32712}"/>
                </a:ext>
              </a:extLst>
            </p:cNvPr>
            <p:cNvSpPr/>
            <p:nvPr/>
          </p:nvSpPr>
          <p:spPr>
            <a:xfrm>
              <a:off x="5520338" y="3160945"/>
              <a:ext cx="1704561" cy="778068"/>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Starting VA8801 Development</a:t>
              </a:r>
            </a:p>
          </p:txBody>
        </p:sp>
      </p:grpSp>
    </p:spTree>
    <p:extLst>
      <p:ext uri="{BB962C8B-B14F-4D97-AF65-F5344CB8AC3E}">
        <p14:creationId xmlns:p14="http://schemas.microsoft.com/office/powerpoint/2010/main" val="22168643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C055AF-4275-418F-BB73-65267C25A272}"/>
              </a:ext>
            </a:extLst>
          </p:cNvPr>
          <p:cNvSpPr>
            <a:spLocks noGrp="1"/>
          </p:cNvSpPr>
          <p:nvPr>
            <p:ph type="title"/>
          </p:nvPr>
        </p:nvSpPr>
        <p:spPr/>
        <p:txBody>
          <a:bodyPr/>
          <a:lstStyle/>
          <a:p>
            <a:r>
              <a:rPr lang="en-US" altLang="zh-TW" sz="1600" dirty="0"/>
              <a:t>How to Update VA8801 Firmware via DFU(Device Firmware Update) Tool – 5</a:t>
            </a:r>
            <a:endParaRPr lang="zh-TW" altLang="en-US" sz="1600" dirty="0"/>
          </a:p>
        </p:txBody>
      </p:sp>
      <p:sp>
        <p:nvSpPr>
          <p:cNvPr id="4" name="投影片編號版面配置區 3">
            <a:extLst>
              <a:ext uri="{FF2B5EF4-FFF2-40B4-BE49-F238E27FC236}">
                <a16:creationId xmlns:a16="http://schemas.microsoft.com/office/drawing/2014/main" id="{9732F578-7DE8-49E7-AAB0-2D093960F5D5}"/>
              </a:ext>
            </a:extLst>
          </p:cNvPr>
          <p:cNvSpPr>
            <a:spLocks noGrp="1"/>
          </p:cNvSpPr>
          <p:nvPr>
            <p:ph type="sldNum" sz="quarter" idx="12"/>
          </p:nvPr>
        </p:nvSpPr>
        <p:spPr/>
        <p:txBody>
          <a:bodyPr/>
          <a:lstStyle/>
          <a:p>
            <a:pPr>
              <a:defRPr/>
            </a:pPr>
            <a:fld id="{74D1B379-E456-4785-B900-A6205A36BE13}" type="slidenum">
              <a:rPr lang="zh-TW" altLang="en-US" smtClean="0"/>
              <a:pPr>
                <a:defRPr/>
              </a:pPr>
              <a:t>40</a:t>
            </a:fld>
            <a:endParaRPr lang="zh-TW" altLang="en-US" dirty="0"/>
          </a:p>
        </p:txBody>
      </p:sp>
      <p:sp>
        <p:nvSpPr>
          <p:cNvPr id="3" name="內容版面配置區 2">
            <a:extLst>
              <a:ext uri="{FF2B5EF4-FFF2-40B4-BE49-F238E27FC236}">
                <a16:creationId xmlns:a16="http://schemas.microsoft.com/office/drawing/2014/main" id="{24B12F87-CB51-4A26-8795-A020B91F498F}"/>
              </a:ext>
            </a:extLst>
          </p:cNvPr>
          <p:cNvSpPr>
            <a:spLocks noGrp="1"/>
          </p:cNvSpPr>
          <p:nvPr>
            <p:ph idx="4294967295"/>
          </p:nvPr>
        </p:nvSpPr>
        <p:spPr>
          <a:xfrm>
            <a:off x="90691" y="850368"/>
            <a:ext cx="8807450" cy="3263900"/>
          </a:xfrm>
        </p:spPr>
        <p:txBody>
          <a:bodyPr/>
          <a:lstStyle/>
          <a:p>
            <a:pPr>
              <a:buFont typeface="Arial" panose="020B0604020202020204" pitchFamily="34" charset="0"/>
              <a:buChar char="•"/>
            </a:pPr>
            <a:r>
              <a:rPr lang="en-US" altLang="zh-TW" sz="1400" dirty="0"/>
              <a:t>Use </a:t>
            </a:r>
            <a:r>
              <a:rPr lang="en-US" altLang="zh-TW" sz="1400" b="1" dirty="0"/>
              <a:t>zadig.exe </a:t>
            </a:r>
            <a:r>
              <a:rPr lang="en-US" altLang="zh-TW" sz="1400" dirty="0"/>
              <a:t>to install the FITI DFU Tool driver. The path to zadig.exe is in the SDK root path\VA8801_BSPSDK_v3.000.000\DFU Tool</a:t>
            </a:r>
            <a:endParaRPr lang="en-US" altLang="zh-TW" sz="1200" dirty="0"/>
          </a:p>
          <a:p>
            <a:pPr marL="292100" lvl="1" indent="0">
              <a:buNone/>
            </a:pPr>
            <a:endParaRPr lang="en-US" altLang="zh-TW" sz="12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a:p>
            <a:pPr marL="292100" lvl="1" indent="0">
              <a:buNone/>
            </a:pPr>
            <a:endParaRPr lang="en-US" altLang="zh-TW" sz="1400" dirty="0"/>
          </a:p>
        </p:txBody>
      </p:sp>
      <p:pic>
        <p:nvPicPr>
          <p:cNvPr id="6" name="圖片 5">
            <a:extLst>
              <a:ext uri="{FF2B5EF4-FFF2-40B4-BE49-F238E27FC236}">
                <a16:creationId xmlns:a16="http://schemas.microsoft.com/office/drawing/2014/main" id="{56405454-C52E-461D-A037-DF46D641B025}"/>
              </a:ext>
            </a:extLst>
          </p:cNvPr>
          <p:cNvPicPr>
            <a:picLocks noChangeAspect="1"/>
          </p:cNvPicPr>
          <p:nvPr/>
        </p:nvPicPr>
        <p:blipFill>
          <a:blip r:embed="rId2"/>
          <a:stretch>
            <a:fillRect/>
          </a:stretch>
        </p:blipFill>
        <p:spPr>
          <a:xfrm>
            <a:off x="591182" y="1510622"/>
            <a:ext cx="2330969" cy="863070"/>
          </a:xfrm>
          <a:prstGeom prst="rect">
            <a:avLst/>
          </a:prstGeom>
        </p:spPr>
      </p:pic>
      <p:pic>
        <p:nvPicPr>
          <p:cNvPr id="7" name="圖片 6">
            <a:extLst>
              <a:ext uri="{FF2B5EF4-FFF2-40B4-BE49-F238E27FC236}">
                <a16:creationId xmlns:a16="http://schemas.microsoft.com/office/drawing/2014/main" id="{63D0F46E-0D58-4D5B-A22D-EC1CF156F4D7}"/>
              </a:ext>
            </a:extLst>
          </p:cNvPr>
          <p:cNvPicPr>
            <a:picLocks noChangeAspect="1"/>
          </p:cNvPicPr>
          <p:nvPr/>
        </p:nvPicPr>
        <p:blipFill>
          <a:blip r:embed="rId3"/>
          <a:stretch>
            <a:fillRect/>
          </a:stretch>
        </p:blipFill>
        <p:spPr>
          <a:xfrm>
            <a:off x="660733" y="2709646"/>
            <a:ext cx="2547595" cy="1100098"/>
          </a:xfrm>
          <a:prstGeom prst="rect">
            <a:avLst/>
          </a:prstGeom>
        </p:spPr>
      </p:pic>
      <p:pic>
        <p:nvPicPr>
          <p:cNvPr id="8" name="圖片 7">
            <a:extLst>
              <a:ext uri="{FF2B5EF4-FFF2-40B4-BE49-F238E27FC236}">
                <a16:creationId xmlns:a16="http://schemas.microsoft.com/office/drawing/2014/main" id="{F3A91FB7-027A-4D2C-A548-93A9C99B2F85}"/>
              </a:ext>
            </a:extLst>
          </p:cNvPr>
          <p:cNvPicPr>
            <a:picLocks noChangeAspect="1"/>
          </p:cNvPicPr>
          <p:nvPr/>
        </p:nvPicPr>
        <p:blipFill>
          <a:blip r:embed="rId4"/>
          <a:stretch>
            <a:fillRect/>
          </a:stretch>
        </p:blipFill>
        <p:spPr>
          <a:xfrm>
            <a:off x="4067944" y="1510622"/>
            <a:ext cx="2963987" cy="1407509"/>
          </a:xfrm>
          <a:prstGeom prst="rect">
            <a:avLst/>
          </a:prstGeom>
        </p:spPr>
      </p:pic>
      <p:sp>
        <p:nvSpPr>
          <p:cNvPr id="22" name="文字方塊 21">
            <a:extLst>
              <a:ext uri="{FF2B5EF4-FFF2-40B4-BE49-F238E27FC236}">
                <a16:creationId xmlns:a16="http://schemas.microsoft.com/office/drawing/2014/main" id="{E437A24D-0B3F-4855-8CB5-A48A90B20F94}"/>
              </a:ext>
            </a:extLst>
          </p:cNvPr>
          <p:cNvSpPr txBox="1"/>
          <p:nvPr/>
        </p:nvSpPr>
        <p:spPr>
          <a:xfrm>
            <a:off x="732741" y="2879550"/>
            <a:ext cx="2232248" cy="253916"/>
          </a:xfrm>
          <a:prstGeom prst="rect">
            <a:avLst/>
          </a:prstGeom>
          <a:noFill/>
        </p:spPr>
        <p:txBody>
          <a:bodyPr wrap="square" rtlCol="0">
            <a:spAutoFit/>
          </a:bodyPr>
          <a:lstStyle/>
          <a:p>
            <a:r>
              <a:rPr lang="en-US" altLang="zh-TW" sz="1000" dirty="0">
                <a:solidFill>
                  <a:srgbClr val="FF0000"/>
                </a:solidFill>
              </a:rPr>
              <a:t>Select Options </a:t>
            </a:r>
            <a:r>
              <a:rPr lang="en-US" altLang="zh-TW" sz="1000" dirty="0">
                <a:solidFill>
                  <a:srgbClr val="FF0000"/>
                </a:solidFill>
                <a:sym typeface="Wingdings" panose="05000000000000000000" pitchFamily="2" charset="2"/>
              </a:rPr>
              <a:t> List All Devices</a:t>
            </a:r>
            <a:endParaRPr lang="zh-TW" altLang="en-US" sz="1000" dirty="0">
              <a:solidFill>
                <a:srgbClr val="FF0000"/>
              </a:solidFill>
            </a:endParaRPr>
          </a:p>
        </p:txBody>
      </p:sp>
      <p:sp>
        <p:nvSpPr>
          <p:cNvPr id="23" name="矩形 22">
            <a:extLst>
              <a:ext uri="{FF2B5EF4-FFF2-40B4-BE49-F238E27FC236}">
                <a16:creationId xmlns:a16="http://schemas.microsoft.com/office/drawing/2014/main" id="{2D3CF392-2F45-466B-A5E6-9DD795798A32}"/>
              </a:ext>
            </a:extLst>
          </p:cNvPr>
          <p:cNvSpPr/>
          <p:nvPr/>
        </p:nvSpPr>
        <p:spPr>
          <a:xfrm>
            <a:off x="876757" y="2795405"/>
            <a:ext cx="325214" cy="13129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7" name="矩形 26">
            <a:extLst>
              <a:ext uri="{FF2B5EF4-FFF2-40B4-BE49-F238E27FC236}">
                <a16:creationId xmlns:a16="http://schemas.microsoft.com/office/drawing/2014/main" id="{A32EE3EB-8145-4E54-A0FE-DA6F9859EA58}"/>
              </a:ext>
            </a:extLst>
          </p:cNvPr>
          <p:cNvSpPr/>
          <p:nvPr/>
        </p:nvSpPr>
        <p:spPr>
          <a:xfrm>
            <a:off x="4143214" y="2654284"/>
            <a:ext cx="469230" cy="13129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9" name="圖片 8">
            <a:extLst>
              <a:ext uri="{FF2B5EF4-FFF2-40B4-BE49-F238E27FC236}">
                <a16:creationId xmlns:a16="http://schemas.microsoft.com/office/drawing/2014/main" id="{2BB5E3CE-D4AB-4CCD-9DEB-47CACEF35770}"/>
              </a:ext>
            </a:extLst>
          </p:cNvPr>
          <p:cNvPicPr>
            <a:picLocks noChangeAspect="1"/>
          </p:cNvPicPr>
          <p:nvPr/>
        </p:nvPicPr>
        <p:blipFill>
          <a:blip r:embed="rId5"/>
          <a:stretch>
            <a:fillRect/>
          </a:stretch>
        </p:blipFill>
        <p:spPr>
          <a:xfrm>
            <a:off x="4035872" y="3154314"/>
            <a:ext cx="3686237" cy="1573394"/>
          </a:xfrm>
          <a:prstGeom prst="rect">
            <a:avLst/>
          </a:prstGeom>
        </p:spPr>
      </p:pic>
      <p:sp>
        <p:nvSpPr>
          <p:cNvPr id="28" name="矩形 27">
            <a:extLst>
              <a:ext uri="{FF2B5EF4-FFF2-40B4-BE49-F238E27FC236}">
                <a16:creationId xmlns:a16="http://schemas.microsoft.com/office/drawing/2014/main" id="{0665D0EF-4F41-41DD-AEDB-4C50278FF3D5}"/>
              </a:ext>
            </a:extLst>
          </p:cNvPr>
          <p:cNvSpPr/>
          <p:nvPr/>
        </p:nvSpPr>
        <p:spPr>
          <a:xfrm>
            <a:off x="5548040" y="3860773"/>
            <a:ext cx="1129758" cy="225279"/>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9" name="文字方塊 28">
            <a:extLst>
              <a:ext uri="{FF2B5EF4-FFF2-40B4-BE49-F238E27FC236}">
                <a16:creationId xmlns:a16="http://schemas.microsoft.com/office/drawing/2014/main" id="{80BB7C36-5DE9-4231-84CA-371F4A473018}"/>
              </a:ext>
            </a:extLst>
          </p:cNvPr>
          <p:cNvSpPr txBox="1"/>
          <p:nvPr/>
        </p:nvSpPr>
        <p:spPr>
          <a:xfrm>
            <a:off x="5155085" y="3618564"/>
            <a:ext cx="2232248" cy="253916"/>
          </a:xfrm>
          <a:prstGeom prst="rect">
            <a:avLst/>
          </a:prstGeom>
          <a:noFill/>
        </p:spPr>
        <p:txBody>
          <a:bodyPr wrap="square" rtlCol="0">
            <a:spAutoFit/>
          </a:bodyPr>
          <a:lstStyle/>
          <a:p>
            <a:r>
              <a:rPr lang="en-US" altLang="zh-TW" sz="1000" dirty="0">
                <a:solidFill>
                  <a:srgbClr val="FF0000"/>
                </a:solidFill>
              </a:rPr>
              <a:t>Select libusb-win32(v1.2.6.0)</a:t>
            </a:r>
            <a:endParaRPr lang="zh-TW" altLang="en-US" sz="1000" dirty="0">
              <a:solidFill>
                <a:srgbClr val="FF0000"/>
              </a:solidFill>
            </a:endParaRPr>
          </a:p>
        </p:txBody>
      </p:sp>
      <p:sp>
        <p:nvSpPr>
          <p:cNvPr id="30" name="矩形 29">
            <a:extLst>
              <a:ext uri="{FF2B5EF4-FFF2-40B4-BE49-F238E27FC236}">
                <a16:creationId xmlns:a16="http://schemas.microsoft.com/office/drawing/2014/main" id="{3D9D9F64-D949-4C7C-8032-CAFFFA00DCB8}"/>
              </a:ext>
            </a:extLst>
          </p:cNvPr>
          <p:cNvSpPr/>
          <p:nvPr/>
        </p:nvSpPr>
        <p:spPr>
          <a:xfrm>
            <a:off x="5620048" y="4152286"/>
            <a:ext cx="792088" cy="225279"/>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1" name="文字方塊 30">
            <a:extLst>
              <a:ext uri="{FF2B5EF4-FFF2-40B4-BE49-F238E27FC236}">
                <a16:creationId xmlns:a16="http://schemas.microsoft.com/office/drawing/2014/main" id="{579D72BA-614C-45C7-89F0-0B9A263FB26D}"/>
              </a:ext>
            </a:extLst>
          </p:cNvPr>
          <p:cNvSpPr txBox="1"/>
          <p:nvPr/>
        </p:nvSpPr>
        <p:spPr>
          <a:xfrm>
            <a:off x="5541768" y="4432739"/>
            <a:ext cx="2232248" cy="253916"/>
          </a:xfrm>
          <a:prstGeom prst="rect">
            <a:avLst/>
          </a:prstGeom>
          <a:noFill/>
        </p:spPr>
        <p:txBody>
          <a:bodyPr wrap="square" rtlCol="0">
            <a:spAutoFit/>
          </a:bodyPr>
          <a:lstStyle/>
          <a:p>
            <a:r>
              <a:rPr lang="en-US" altLang="zh-TW" sz="1000" dirty="0">
                <a:solidFill>
                  <a:srgbClr val="FF0000"/>
                </a:solidFill>
              </a:rPr>
              <a:t>Click Install Driver</a:t>
            </a:r>
            <a:endParaRPr lang="zh-TW" altLang="en-US" sz="1000" dirty="0">
              <a:solidFill>
                <a:srgbClr val="FF0000"/>
              </a:solidFill>
            </a:endParaRPr>
          </a:p>
        </p:txBody>
      </p:sp>
      <p:sp>
        <p:nvSpPr>
          <p:cNvPr id="32" name="矩形 31">
            <a:extLst>
              <a:ext uri="{FF2B5EF4-FFF2-40B4-BE49-F238E27FC236}">
                <a16:creationId xmlns:a16="http://schemas.microsoft.com/office/drawing/2014/main" id="{B80AD871-0AB6-40C4-B60A-E46D1E071211}"/>
              </a:ext>
            </a:extLst>
          </p:cNvPr>
          <p:cNvSpPr/>
          <p:nvPr/>
        </p:nvSpPr>
        <p:spPr>
          <a:xfrm>
            <a:off x="664131" y="2177222"/>
            <a:ext cx="648072" cy="157792"/>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1634403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C717A4-5BAD-4173-8B6F-DADB120B8F8E}"/>
              </a:ext>
            </a:extLst>
          </p:cNvPr>
          <p:cNvSpPr>
            <a:spLocks noGrp="1"/>
          </p:cNvSpPr>
          <p:nvPr>
            <p:ph type="title"/>
          </p:nvPr>
        </p:nvSpPr>
        <p:spPr/>
        <p:txBody>
          <a:bodyPr/>
          <a:lstStyle/>
          <a:p>
            <a:r>
              <a:rPr lang="en-US" altLang="zh-TW" sz="1600" dirty="0"/>
              <a:t>How to Update VA8801 Firmware via DFU(Device Firmware Update) Tool – 6</a:t>
            </a:r>
            <a:endParaRPr lang="zh-TW" altLang="en-US" sz="1600" dirty="0"/>
          </a:p>
        </p:txBody>
      </p:sp>
      <p:sp>
        <p:nvSpPr>
          <p:cNvPr id="4" name="投影片編號版面配置區 3">
            <a:extLst>
              <a:ext uri="{FF2B5EF4-FFF2-40B4-BE49-F238E27FC236}">
                <a16:creationId xmlns:a16="http://schemas.microsoft.com/office/drawing/2014/main" id="{E0549F13-AF63-4671-A9BB-7AC39DB27423}"/>
              </a:ext>
            </a:extLst>
          </p:cNvPr>
          <p:cNvSpPr>
            <a:spLocks noGrp="1"/>
          </p:cNvSpPr>
          <p:nvPr>
            <p:ph type="sldNum" sz="quarter" idx="12"/>
          </p:nvPr>
        </p:nvSpPr>
        <p:spPr/>
        <p:txBody>
          <a:bodyPr/>
          <a:lstStyle/>
          <a:p>
            <a:pPr>
              <a:defRPr/>
            </a:pPr>
            <a:fld id="{74D1B379-E456-4785-B900-A6205A36BE13}" type="slidenum">
              <a:rPr lang="zh-TW" altLang="en-US" smtClean="0"/>
              <a:pPr>
                <a:defRPr/>
              </a:pPr>
              <a:t>41</a:t>
            </a:fld>
            <a:endParaRPr lang="zh-TW" altLang="en-US"/>
          </a:p>
        </p:txBody>
      </p:sp>
      <p:sp>
        <p:nvSpPr>
          <p:cNvPr id="3" name="內容版面配置區 2">
            <a:extLst>
              <a:ext uri="{FF2B5EF4-FFF2-40B4-BE49-F238E27FC236}">
                <a16:creationId xmlns:a16="http://schemas.microsoft.com/office/drawing/2014/main" id="{737FEF12-55B1-4012-BDE6-632D2048A37F}"/>
              </a:ext>
            </a:extLst>
          </p:cNvPr>
          <p:cNvSpPr>
            <a:spLocks noGrp="1"/>
          </p:cNvSpPr>
          <p:nvPr>
            <p:ph idx="4294967295"/>
          </p:nvPr>
        </p:nvSpPr>
        <p:spPr>
          <a:xfrm>
            <a:off x="268610" y="785911"/>
            <a:ext cx="7886700" cy="3263900"/>
          </a:xfrm>
        </p:spPr>
        <p:txBody>
          <a:bodyPr/>
          <a:lstStyle/>
          <a:p>
            <a:r>
              <a:rPr lang="en-US" altLang="zh-TW" sz="1400" dirty="0"/>
              <a:t>Now, close and reopen the DFU Tool, then you can use the DUT Tool to update the VA88001 firmware</a:t>
            </a:r>
          </a:p>
          <a:p>
            <a:r>
              <a:rPr lang="en-US" altLang="zh-TW" sz="1400" dirty="0"/>
              <a:t>The wiring of VA8801 DVK UART3 can be removed</a:t>
            </a:r>
          </a:p>
        </p:txBody>
      </p:sp>
      <p:pic>
        <p:nvPicPr>
          <p:cNvPr id="8" name="圖片 7">
            <a:extLst>
              <a:ext uri="{FF2B5EF4-FFF2-40B4-BE49-F238E27FC236}">
                <a16:creationId xmlns:a16="http://schemas.microsoft.com/office/drawing/2014/main" id="{898310D3-2267-4863-9DE9-C8B730DD9055}"/>
              </a:ext>
            </a:extLst>
          </p:cNvPr>
          <p:cNvPicPr>
            <a:picLocks noChangeAspect="1"/>
          </p:cNvPicPr>
          <p:nvPr/>
        </p:nvPicPr>
        <p:blipFill>
          <a:blip r:embed="rId2"/>
          <a:stretch>
            <a:fillRect/>
          </a:stretch>
        </p:blipFill>
        <p:spPr>
          <a:xfrm>
            <a:off x="129591" y="1856110"/>
            <a:ext cx="2813171" cy="2965102"/>
          </a:xfrm>
          <a:prstGeom prst="rect">
            <a:avLst/>
          </a:prstGeom>
        </p:spPr>
      </p:pic>
      <p:sp>
        <p:nvSpPr>
          <p:cNvPr id="9" name="矩形 8">
            <a:extLst>
              <a:ext uri="{FF2B5EF4-FFF2-40B4-BE49-F238E27FC236}">
                <a16:creationId xmlns:a16="http://schemas.microsoft.com/office/drawing/2014/main" id="{C46D86FD-8E2E-4FE9-BD9B-B8061DF02C73}"/>
              </a:ext>
            </a:extLst>
          </p:cNvPr>
          <p:cNvSpPr/>
          <p:nvPr/>
        </p:nvSpPr>
        <p:spPr>
          <a:xfrm>
            <a:off x="1979712" y="2391730"/>
            <a:ext cx="360040" cy="360040"/>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10" name="圖片 9">
            <a:extLst>
              <a:ext uri="{FF2B5EF4-FFF2-40B4-BE49-F238E27FC236}">
                <a16:creationId xmlns:a16="http://schemas.microsoft.com/office/drawing/2014/main" id="{6F3DD425-EF30-42D3-9EA4-F91A8709C818}"/>
              </a:ext>
            </a:extLst>
          </p:cNvPr>
          <p:cNvPicPr>
            <a:picLocks noChangeAspect="1"/>
          </p:cNvPicPr>
          <p:nvPr/>
        </p:nvPicPr>
        <p:blipFill>
          <a:blip r:embed="rId3"/>
          <a:stretch>
            <a:fillRect/>
          </a:stretch>
        </p:blipFill>
        <p:spPr>
          <a:xfrm>
            <a:off x="3078337" y="1937544"/>
            <a:ext cx="2781366" cy="2931318"/>
          </a:xfrm>
          <a:prstGeom prst="rect">
            <a:avLst/>
          </a:prstGeom>
        </p:spPr>
      </p:pic>
      <p:sp>
        <p:nvSpPr>
          <p:cNvPr id="11" name="矩形 10">
            <a:extLst>
              <a:ext uri="{FF2B5EF4-FFF2-40B4-BE49-F238E27FC236}">
                <a16:creationId xmlns:a16="http://schemas.microsoft.com/office/drawing/2014/main" id="{E08FA66C-9563-4527-A9C2-C76B4283D01A}"/>
              </a:ext>
            </a:extLst>
          </p:cNvPr>
          <p:cNvSpPr/>
          <p:nvPr/>
        </p:nvSpPr>
        <p:spPr>
          <a:xfrm>
            <a:off x="4211960" y="3579862"/>
            <a:ext cx="1100015" cy="79208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14" name="圖片 13">
            <a:extLst>
              <a:ext uri="{FF2B5EF4-FFF2-40B4-BE49-F238E27FC236}">
                <a16:creationId xmlns:a16="http://schemas.microsoft.com/office/drawing/2014/main" id="{637E13C3-36C6-434B-BA72-F1ED459BB43A}"/>
              </a:ext>
            </a:extLst>
          </p:cNvPr>
          <p:cNvPicPr>
            <a:picLocks noChangeAspect="1"/>
          </p:cNvPicPr>
          <p:nvPr/>
        </p:nvPicPr>
        <p:blipFill>
          <a:blip r:embed="rId4"/>
          <a:stretch>
            <a:fillRect/>
          </a:stretch>
        </p:blipFill>
        <p:spPr>
          <a:xfrm>
            <a:off x="6136038" y="1892325"/>
            <a:ext cx="2710750" cy="2752030"/>
          </a:xfrm>
          <a:prstGeom prst="rect">
            <a:avLst/>
          </a:prstGeom>
        </p:spPr>
      </p:pic>
      <p:sp>
        <p:nvSpPr>
          <p:cNvPr id="15" name="矩形 14">
            <a:extLst>
              <a:ext uri="{FF2B5EF4-FFF2-40B4-BE49-F238E27FC236}">
                <a16:creationId xmlns:a16="http://schemas.microsoft.com/office/drawing/2014/main" id="{E8C17A24-BE0F-47E8-AE31-DED4EDAA7BD3}"/>
              </a:ext>
            </a:extLst>
          </p:cNvPr>
          <p:cNvSpPr/>
          <p:nvPr/>
        </p:nvSpPr>
        <p:spPr>
          <a:xfrm>
            <a:off x="5320396" y="3579862"/>
            <a:ext cx="267914" cy="79208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18607280-D7D1-46B0-AAA8-604E26DD6997}"/>
              </a:ext>
            </a:extLst>
          </p:cNvPr>
          <p:cNvSpPr/>
          <p:nvPr/>
        </p:nvSpPr>
        <p:spPr>
          <a:xfrm>
            <a:off x="6363525" y="2649154"/>
            <a:ext cx="1296144" cy="570668"/>
          </a:xfrm>
          <a:prstGeom prst="rect">
            <a:avLst/>
          </a:prstGeom>
          <a:noFill/>
          <a:ln w="28575"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7" name="矩形 16">
            <a:extLst>
              <a:ext uri="{FF2B5EF4-FFF2-40B4-BE49-F238E27FC236}">
                <a16:creationId xmlns:a16="http://schemas.microsoft.com/office/drawing/2014/main" id="{A277B655-1086-4CA8-AB2E-BD08F3E8AEA4}"/>
              </a:ext>
            </a:extLst>
          </p:cNvPr>
          <p:cNvSpPr/>
          <p:nvPr/>
        </p:nvSpPr>
        <p:spPr>
          <a:xfrm>
            <a:off x="2640306" y="3513966"/>
            <a:ext cx="1783920" cy="630942"/>
          </a:xfrm>
          <a:prstGeom prst="rect">
            <a:avLst/>
          </a:prstGeom>
        </p:spPr>
        <p:txBody>
          <a:bodyPr wrap="square">
            <a:spAutoFit/>
          </a:bodyPr>
          <a:lstStyle/>
          <a:p>
            <a:r>
              <a:rPr lang="zh-TW" altLang="en-US" sz="700" dirty="0">
                <a:solidFill>
                  <a:srgbClr val="FF0000"/>
                </a:solidFill>
                <a:latin typeface="+mn-lt"/>
              </a:rPr>
              <a:t>Click on the folder icon and select the binary file</a:t>
            </a:r>
            <a:endParaRPr lang="en-US" altLang="zh-TW" sz="700" dirty="0">
              <a:solidFill>
                <a:srgbClr val="FF0000"/>
              </a:solidFill>
              <a:latin typeface="+mn-lt"/>
            </a:endParaRPr>
          </a:p>
          <a:p>
            <a:pPr marL="171450" indent="-171450">
              <a:buFontTx/>
              <a:buChar char="-"/>
            </a:pPr>
            <a:r>
              <a:rPr lang="en-US" altLang="zh-TW" sz="700" dirty="0">
                <a:solidFill>
                  <a:srgbClr val="FF0000"/>
                </a:solidFill>
                <a:latin typeface="+mn-lt"/>
              </a:rPr>
              <a:t>Custom Code ST </a:t>
            </a:r>
            <a:r>
              <a:rPr lang="en-US" altLang="zh-TW" sz="700" dirty="0" err="1">
                <a:solidFill>
                  <a:srgbClr val="FF0000"/>
                </a:solidFill>
                <a:latin typeface="+mn-lt"/>
              </a:rPr>
              <a:t>Addr</a:t>
            </a:r>
            <a:r>
              <a:rPr lang="en-US" altLang="zh-TW" sz="700" dirty="0">
                <a:solidFill>
                  <a:srgbClr val="FF0000"/>
                </a:solidFill>
                <a:latin typeface="+mn-lt"/>
              </a:rPr>
              <a:t>: </a:t>
            </a:r>
            <a:r>
              <a:rPr lang="en-US" altLang="zh-TW" sz="700" dirty="0" err="1">
                <a:solidFill>
                  <a:srgbClr val="FF0000"/>
                </a:solidFill>
                <a:latin typeface="+mn-lt"/>
              </a:rPr>
              <a:t>TinyML.bin</a:t>
            </a:r>
            <a:endParaRPr lang="en-US" altLang="zh-TW" sz="700" dirty="0">
              <a:solidFill>
                <a:srgbClr val="FF0000"/>
              </a:solidFill>
              <a:latin typeface="+mn-lt"/>
            </a:endParaRPr>
          </a:p>
          <a:p>
            <a:pPr marL="171450" indent="-171450">
              <a:buFontTx/>
              <a:buChar char="-"/>
            </a:pPr>
            <a:r>
              <a:rPr lang="en-US" altLang="zh-TW" sz="700" dirty="0">
                <a:solidFill>
                  <a:srgbClr val="FF0000"/>
                </a:solidFill>
                <a:latin typeface="+mn-lt"/>
              </a:rPr>
              <a:t>NPU0 Code ST </a:t>
            </a:r>
            <a:r>
              <a:rPr lang="en-US" altLang="zh-TW" sz="700" dirty="0" err="1">
                <a:solidFill>
                  <a:srgbClr val="FF0000"/>
                </a:solidFill>
                <a:latin typeface="+mn-lt"/>
              </a:rPr>
              <a:t>Addr</a:t>
            </a:r>
            <a:r>
              <a:rPr lang="en-US" altLang="zh-TW" sz="700" dirty="0">
                <a:solidFill>
                  <a:srgbClr val="FF0000"/>
                </a:solidFill>
                <a:latin typeface="+mn-lt"/>
              </a:rPr>
              <a:t>: NPU_code.bin</a:t>
            </a:r>
          </a:p>
          <a:p>
            <a:pPr marL="171450" indent="-171450">
              <a:buFontTx/>
              <a:buChar char="-"/>
            </a:pPr>
            <a:r>
              <a:rPr lang="en-US" altLang="zh-TW" sz="700" dirty="0">
                <a:solidFill>
                  <a:srgbClr val="FF0000"/>
                </a:solidFill>
                <a:latin typeface="+mn-lt"/>
              </a:rPr>
              <a:t>NPU1 Code ST </a:t>
            </a:r>
            <a:r>
              <a:rPr lang="en-US" altLang="zh-TW" sz="700" dirty="0" err="1">
                <a:solidFill>
                  <a:srgbClr val="FF0000"/>
                </a:solidFill>
                <a:latin typeface="+mn-lt"/>
              </a:rPr>
              <a:t>Addr</a:t>
            </a:r>
            <a:r>
              <a:rPr lang="en-US" altLang="zh-TW" sz="700" dirty="0">
                <a:solidFill>
                  <a:srgbClr val="FF0000"/>
                </a:solidFill>
                <a:latin typeface="+mn-lt"/>
              </a:rPr>
              <a:t>:</a:t>
            </a:r>
            <a:r>
              <a:rPr lang="zh-TW" altLang="en-US" sz="700" dirty="0">
                <a:solidFill>
                  <a:srgbClr val="FF0000"/>
                </a:solidFill>
                <a:latin typeface="+mn-lt"/>
              </a:rPr>
              <a:t> </a:t>
            </a:r>
            <a:r>
              <a:rPr lang="en-US" altLang="zh-TW" sz="700" dirty="0">
                <a:solidFill>
                  <a:srgbClr val="FF0000"/>
                </a:solidFill>
                <a:latin typeface="+mn-lt"/>
              </a:rPr>
              <a:t>NPU_data.bin</a:t>
            </a:r>
            <a:endParaRPr lang="zh-TW" altLang="en-US" sz="700" dirty="0">
              <a:solidFill>
                <a:srgbClr val="FF0000"/>
              </a:solidFill>
              <a:latin typeface="+mn-lt"/>
            </a:endParaRPr>
          </a:p>
        </p:txBody>
      </p:sp>
      <p:sp>
        <p:nvSpPr>
          <p:cNvPr id="13" name="矩形 12">
            <a:extLst>
              <a:ext uri="{FF2B5EF4-FFF2-40B4-BE49-F238E27FC236}">
                <a16:creationId xmlns:a16="http://schemas.microsoft.com/office/drawing/2014/main" id="{7A2C48BB-30FE-4EDB-A7C6-94E408E10575}"/>
              </a:ext>
            </a:extLst>
          </p:cNvPr>
          <p:cNvSpPr/>
          <p:nvPr/>
        </p:nvSpPr>
        <p:spPr>
          <a:xfrm>
            <a:off x="5192356" y="3281203"/>
            <a:ext cx="1783919" cy="307777"/>
          </a:xfrm>
          <a:prstGeom prst="rect">
            <a:avLst/>
          </a:prstGeom>
        </p:spPr>
        <p:txBody>
          <a:bodyPr wrap="square">
            <a:spAutoFit/>
          </a:bodyPr>
          <a:lstStyle/>
          <a:p>
            <a:r>
              <a:rPr lang="en-US" altLang="zh-TW" sz="700" dirty="0">
                <a:solidFill>
                  <a:srgbClr val="FF0000"/>
                </a:solidFill>
              </a:rPr>
              <a:t>Update the firmware sequentially following the black arrow symbols</a:t>
            </a:r>
            <a:endParaRPr lang="zh-TW" altLang="en-US" sz="700" dirty="0">
              <a:solidFill>
                <a:srgbClr val="FF0000"/>
              </a:solidFill>
              <a:latin typeface="+mn-lt"/>
            </a:endParaRPr>
          </a:p>
        </p:txBody>
      </p:sp>
      <p:sp>
        <p:nvSpPr>
          <p:cNvPr id="18" name="矩形 17">
            <a:extLst>
              <a:ext uri="{FF2B5EF4-FFF2-40B4-BE49-F238E27FC236}">
                <a16:creationId xmlns:a16="http://schemas.microsoft.com/office/drawing/2014/main" id="{049520E7-ECE4-4AD7-B6C7-BAC35A7D89B2}"/>
              </a:ext>
            </a:extLst>
          </p:cNvPr>
          <p:cNvSpPr/>
          <p:nvPr/>
        </p:nvSpPr>
        <p:spPr>
          <a:xfrm>
            <a:off x="430221" y="2417861"/>
            <a:ext cx="1783919" cy="307777"/>
          </a:xfrm>
          <a:prstGeom prst="rect">
            <a:avLst/>
          </a:prstGeom>
        </p:spPr>
        <p:txBody>
          <a:bodyPr wrap="square">
            <a:spAutoFit/>
          </a:bodyPr>
          <a:lstStyle/>
          <a:p>
            <a:r>
              <a:rPr lang="en-US" altLang="zh-TW" sz="700" dirty="0">
                <a:solidFill>
                  <a:srgbClr val="FF0000"/>
                </a:solidFill>
              </a:rPr>
              <a:t>If the second boot is successful, the DFU Tool will light up green</a:t>
            </a:r>
            <a:endParaRPr lang="zh-TW" altLang="en-US" sz="700" dirty="0">
              <a:solidFill>
                <a:srgbClr val="FF0000"/>
              </a:solidFill>
              <a:latin typeface="+mn-lt"/>
            </a:endParaRPr>
          </a:p>
        </p:txBody>
      </p:sp>
    </p:spTree>
    <p:extLst>
      <p:ext uri="{BB962C8B-B14F-4D97-AF65-F5344CB8AC3E}">
        <p14:creationId xmlns:p14="http://schemas.microsoft.com/office/powerpoint/2010/main" val="25799673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27C31BC-57FD-4049-BA5A-13EC83B764ED}"/>
              </a:ext>
            </a:extLst>
          </p:cNvPr>
          <p:cNvSpPr>
            <a:spLocks noGrp="1"/>
          </p:cNvSpPr>
          <p:nvPr>
            <p:ph type="title"/>
          </p:nvPr>
        </p:nvSpPr>
        <p:spPr/>
        <p:txBody>
          <a:bodyPr/>
          <a:lstStyle/>
          <a:p>
            <a:r>
              <a:rPr lang="en-US" altLang="zh-TW" sz="1600" dirty="0"/>
              <a:t>How to Update VA8801 Firmware via DFU(Device Firmware Update) Tool – 7</a:t>
            </a:r>
            <a:endParaRPr lang="zh-TW" altLang="en-US" sz="1600" dirty="0"/>
          </a:p>
        </p:txBody>
      </p:sp>
      <p:sp>
        <p:nvSpPr>
          <p:cNvPr id="4" name="投影片編號版面配置區 3">
            <a:extLst>
              <a:ext uri="{FF2B5EF4-FFF2-40B4-BE49-F238E27FC236}">
                <a16:creationId xmlns:a16="http://schemas.microsoft.com/office/drawing/2014/main" id="{BEBAFB31-EDAC-4C96-B787-99EF2928AA2A}"/>
              </a:ext>
            </a:extLst>
          </p:cNvPr>
          <p:cNvSpPr>
            <a:spLocks noGrp="1"/>
          </p:cNvSpPr>
          <p:nvPr>
            <p:ph type="sldNum" sz="quarter" idx="12"/>
          </p:nvPr>
        </p:nvSpPr>
        <p:spPr/>
        <p:txBody>
          <a:bodyPr/>
          <a:lstStyle/>
          <a:p>
            <a:pPr>
              <a:defRPr/>
            </a:pPr>
            <a:fld id="{74D1B379-E456-4785-B900-A6205A36BE13}" type="slidenum">
              <a:rPr lang="zh-TW" altLang="en-US" smtClean="0"/>
              <a:pPr>
                <a:defRPr/>
              </a:pPr>
              <a:t>42</a:t>
            </a:fld>
            <a:endParaRPr lang="zh-TW" altLang="en-US"/>
          </a:p>
        </p:txBody>
      </p:sp>
      <p:sp>
        <p:nvSpPr>
          <p:cNvPr id="3" name="內容版面配置區 2">
            <a:extLst>
              <a:ext uri="{FF2B5EF4-FFF2-40B4-BE49-F238E27FC236}">
                <a16:creationId xmlns:a16="http://schemas.microsoft.com/office/drawing/2014/main" id="{70C42FAB-D4D1-4AE2-AFF8-6BEA664A3AAD}"/>
              </a:ext>
            </a:extLst>
          </p:cNvPr>
          <p:cNvSpPr>
            <a:spLocks noGrp="1"/>
          </p:cNvSpPr>
          <p:nvPr>
            <p:ph idx="4294967295"/>
          </p:nvPr>
        </p:nvSpPr>
        <p:spPr>
          <a:xfrm>
            <a:off x="251520" y="939800"/>
            <a:ext cx="7886700" cy="3263900"/>
          </a:xfrm>
        </p:spPr>
        <p:txBody>
          <a:bodyPr/>
          <a:lstStyle/>
          <a:p>
            <a:r>
              <a:rPr lang="en-US" altLang="zh-TW" sz="1400" dirty="0"/>
              <a:t>When VA8801 DVK FW update done, VA8801 DVK HW JPIO_7_Pin1 (near the arrow) to GND</a:t>
            </a:r>
          </a:p>
          <a:p>
            <a:r>
              <a:rPr lang="en-US" altLang="zh-TW" sz="1400" dirty="0"/>
              <a:t>System run After Click VA8801 DVK Reset button</a:t>
            </a:r>
          </a:p>
          <a:p>
            <a:pPr lvl="1"/>
            <a:r>
              <a:rPr lang="en-US" altLang="zh-TW" sz="1400" dirty="0"/>
              <a:t>You can check if the system is working properly through the terminal(ex. Tera Term) log</a:t>
            </a:r>
          </a:p>
          <a:p>
            <a:r>
              <a:rPr lang="en-US" altLang="zh-TW" sz="1400" dirty="0"/>
              <a:t>Detail operation reference VA8801_DUF_Tool_User_Guide.mp4</a:t>
            </a:r>
          </a:p>
          <a:p>
            <a:r>
              <a:rPr lang="en-US" altLang="zh-TW" sz="1400" dirty="0"/>
              <a:t>Detail Reference SDK root path\VA8801_BSPSDK_v3.000.000\DFU Tool\FITI_VA8801_DFU_ToolKit_v1.0.0.pdf</a:t>
            </a:r>
            <a:endParaRPr lang="zh-TW" altLang="en-US" sz="1400" dirty="0"/>
          </a:p>
          <a:p>
            <a:endParaRPr lang="en-US" altLang="zh-TW" sz="1400" dirty="0"/>
          </a:p>
          <a:p>
            <a:r>
              <a:rPr lang="en-US" altLang="zh-TW" sz="1400" dirty="0">
                <a:solidFill>
                  <a:srgbClr val="FF0000"/>
                </a:solidFill>
              </a:rPr>
              <a:t>Note1. </a:t>
            </a:r>
            <a:r>
              <a:rPr lang="en-US" altLang="zh-TW" sz="1400" dirty="0"/>
              <a:t>The second bootloader only needs to be updated once</a:t>
            </a:r>
          </a:p>
          <a:p>
            <a:r>
              <a:rPr lang="en-US" altLang="zh-TW" sz="1400" dirty="0">
                <a:solidFill>
                  <a:srgbClr val="FF0000"/>
                </a:solidFill>
              </a:rPr>
              <a:t>Note2. </a:t>
            </a:r>
            <a:r>
              <a:rPr lang="en-US" altLang="zh-TW" sz="1400" dirty="0"/>
              <a:t>If you need to update the VA8801 firmware again, you should pull JPIO_7_Pin1 high. After updating the firmware done, pull it low</a:t>
            </a:r>
            <a:endParaRPr lang="zh-TW" altLang="en-US" sz="1400" dirty="0"/>
          </a:p>
        </p:txBody>
      </p:sp>
    </p:spTree>
    <p:extLst>
      <p:ext uri="{BB962C8B-B14F-4D97-AF65-F5344CB8AC3E}">
        <p14:creationId xmlns:p14="http://schemas.microsoft.com/office/powerpoint/2010/main" val="11301504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150501A-9084-4928-BA6F-18CA3412C346}"/>
              </a:ext>
            </a:extLst>
          </p:cNvPr>
          <p:cNvSpPr>
            <a:spLocks noGrp="1"/>
          </p:cNvSpPr>
          <p:nvPr>
            <p:ph type="title"/>
          </p:nvPr>
        </p:nvSpPr>
        <p:spPr/>
        <p:txBody>
          <a:bodyPr/>
          <a:lstStyle/>
          <a:p>
            <a:r>
              <a:rPr lang="en-US" altLang="zh-TW" sz="1500" dirty="0"/>
              <a:t>How to Validation AI Model on VA8801 chip via DUT(Device Under Test) Tool – 1 </a:t>
            </a:r>
            <a:endParaRPr lang="zh-TW" altLang="en-US" sz="1500" dirty="0"/>
          </a:p>
        </p:txBody>
      </p:sp>
      <p:sp>
        <p:nvSpPr>
          <p:cNvPr id="4" name="投影片編號版面配置區 3">
            <a:extLst>
              <a:ext uri="{FF2B5EF4-FFF2-40B4-BE49-F238E27FC236}">
                <a16:creationId xmlns:a16="http://schemas.microsoft.com/office/drawing/2014/main" id="{E9408909-7F25-4BAF-8E9E-4080A87DF332}"/>
              </a:ext>
            </a:extLst>
          </p:cNvPr>
          <p:cNvSpPr>
            <a:spLocks noGrp="1"/>
          </p:cNvSpPr>
          <p:nvPr>
            <p:ph type="sldNum" sz="quarter" idx="12"/>
          </p:nvPr>
        </p:nvSpPr>
        <p:spPr/>
        <p:txBody>
          <a:bodyPr/>
          <a:lstStyle/>
          <a:p>
            <a:pPr>
              <a:defRPr/>
            </a:pPr>
            <a:fld id="{74D1B379-E456-4785-B900-A6205A36BE13}" type="slidenum">
              <a:rPr lang="zh-TW" altLang="en-US" smtClean="0"/>
              <a:pPr>
                <a:defRPr/>
              </a:pPr>
              <a:t>43</a:t>
            </a:fld>
            <a:endParaRPr lang="zh-TW" altLang="en-US"/>
          </a:p>
        </p:txBody>
      </p:sp>
      <p:grpSp>
        <p:nvGrpSpPr>
          <p:cNvPr id="58" name="群組 57">
            <a:extLst>
              <a:ext uri="{FF2B5EF4-FFF2-40B4-BE49-F238E27FC236}">
                <a16:creationId xmlns:a16="http://schemas.microsoft.com/office/drawing/2014/main" id="{5942B3CD-FD2E-4467-BF02-EAD9879F08E2}"/>
              </a:ext>
            </a:extLst>
          </p:cNvPr>
          <p:cNvGrpSpPr/>
          <p:nvPr/>
        </p:nvGrpSpPr>
        <p:grpSpPr>
          <a:xfrm>
            <a:off x="662881" y="1451877"/>
            <a:ext cx="7239799" cy="2239745"/>
            <a:chOff x="774398" y="2004115"/>
            <a:chExt cx="7239799" cy="2239745"/>
          </a:xfrm>
        </p:grpSpPr>
        <p:sp>
          <p:nvSpPr>
            <p:cNvPr id="13" name="矩形: 圓角 12">
              <a:extLst>
                <a:ext uri="{FF2B5EF4-FFF2-40B4-BE49-F238E27FC236}">
                  <a16:creationId xmlns:a16="http://schemas.microsoft.com/office/drawing/2014/main" id="{50E2CF85-71FB-4D15-B36D-F771A4F0103B}"/>
                </a:ext>
              </a:extLst>
            </p:cNvPr>
            <p:cNvSpPr/>
            <p:nvPr/>
          </p:nvSpPr>
          <p:spPr>
            <a:xfrm>
              <a:off x="2181549" y="2011612"/>
              <a:ext cx="5832648" cy="2232248"/>
            </a:xfrm>
            <a:prstGeom prst="roundRect">
              <a:avLst/>
            </a:prstGeom>
            <a:solidFill>
              <a:schemeClr val="bg1">
                <a:lumMod val="85000"/>
              </a:schemeClr>
            </a:solidFill>
            <a:ln/>
          </p:spPr>
          <p:style>
            <a:lnRef idx="2">
              <a:schemeClr val="accent3"/>
            </a:lnRef>
            <a:fillRef idx="1">
              <a:schemeClr val="lt1"/>
            </a:fillRef>
            <a:effectRef idx="0">
              <a:schemeClr val="accent3"/>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6" name="矩形 5">
              <a:extLst>
                <a:ext uri="{FF2B5EF4-FFF2-40B4-BE49-F238E27FC236}">
                  <a16:creationId xmlns:a16="http://schemas.microsoft.com/office/drawing/2014/main" id="{18C58ABD-3633-484C-862C-2AB244E1CE9D}"/>
                </a:ext>
              </a:extLst>
            </p:cNvPr>
            <p:cNvSpPr/>
            <p:nvPr/>
          </p:nvSpPr>
          <p:spPr>
            <a:xfrm>
              <a:off x="2415282" y="2540521"/>
              <a:ext cx="1058267" cy="504056"/>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DUT Tool</a:t>
              </a:r>
            </a:p>
            <a:p>
              <a:pPr algn="ctr" eaLnBrk="1" fontAlgn="auto" hangingPunct="1">
                <a:spcBef>
                  <a:spcPts val="0"/>
                </a:spcBef>
                <a:spcAft>
                  <a:spcPts val="0"/>
                </a:spcAft>
              </a:pPr>
              <a:r>
                <a:rPr lang="en-US" altLang="zh-TW" sz="1100" kern="0" dirty="0">
                  <a:solidFill>
                    <a:schemeClr val="tx1"/>
                  </a:solidFill>
                  <a:latin typeface="Calibri"/>
                  <a:ea typeface="新細明體"/>
                </a:rPr>
                <a:t>Fed-image</a:t>
              </a:r>
              <a:endParaRPr lang="zh-TW" altLang="en-US" sz="1100" kern="0" dirty="0">
                <a:solidFill>
                  <a:schemeClr val="tx1"/>
                </a:solidFill>
                <a:latin typeface="Calibri"/>
                <a:ea typeface="新細明體"/>
              </a:endParaRPr>
            </a:p>
          </p:txBody>
        </p:sp>
        <p:sp>
          <p:nvSpPr>
            <p:cNvPr id="7" name="矩形 6">
              <a:extLst>
                <a:ext uri="{FF2B5EF4-FFF2-40B4-BE49-F238E27FC236}">
                  <a16:creationId xmlns:a16="http://schemas.microsoft.com/office/drawing/2014/main" id="{EB9DB115-545A-4DA2-B734-FEA6E8D90A58}"/>
                </a:ext>
              </a:extLst>
            </p:cNvPr>
            <p:cNvSpPr/>
            <p:nvPr/>
          </p:nvSpPr>
          <p:spPr>
            <a:xfrm>
              <a:off x="3665710" y="2510153"/>
              <a:ext cx="1058267" cy="564792"/>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AI Inference</a:t>
              </a:r>
            </a:p>
            <a:p>
              <a:pPr algn="ctr" eaLnBrk="1" fontAlgn="auto" hangingPunct="1">
                <a:spcBef>
                  <a:spcPts val="0"/>
                </a:spcBef>
                <a:spcAft>
                  <a:spcPts val="0"/>
                </a:spcAft>
              </a:pPr>
              <a:r>
                <a:rPr lang="en-US" altLang="zh-TW" sz="1100" kern="0" dirty="0">
                  <a:solidFill>
                    <a:schemeClr val="tx1"/>
                  </a:solidFill>
                  <a:latin typeface="Calibri"/>
                  <a:ea typeface="新細明體"/>
                </a:rPr>
                <a:t>on VA8801 chip</a:t>
              </a:r>
            </a:p>
          </p:txBody>
        </p:sp>
        <p:sp>
          <p:nvSpPr>
            <p:cNvPr id="8" name="矩形 7">
              <a:extLst>
                <a:ext uri="{FF2B5EF4-FFF2-40B4-BE49-F238E27FC236}">
                  <a16:creationId xmlns:a16="http://schemas.microsoft.com/office/drawing/2014/main" id="{D7C55000-8238-4251-830E-8D62BE754211}"/>
                </a:ext>
              </a:extLst>
            </p:cNvPr>
            <p:cNvSpPr/>
            <p:nvPr/>
          </p:nvSpPr>
          <p:spPr>
            <a:xfrm>
              <a:off x="4918677" y="2510152"/>
              <a:ext cx="1058267" cy="564793"/>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Generate </a:t>
              </a:r>
            </a:p>
            <a:p>
              <a:pPr algn="ctr" eaLnBrk="1" fontAlgn="auto" hangingPunct="1">
                <a:spcBef>
                  <a:spcPts val="0"/>
                </a:spcBef>
                <a:spcAft>
                  <a:spcPts val="0"/>
                </a:spcAft>
              </a:pPr>
              <a:r>
                <a:rPr lang="en-US" altLang="zh-TW" sz="1100" kern="0" dirty="0">
                  <a:solidFill>
                    <a:schemeClr val="tx1"/>
                  </a:solidFill>
                  <a:latin typeface="Calibri"/>
                  <a:ea typeface="新細明體"/>
                </a:rPr>
                <a:t>AI Inference </a:t>
              </a:r>
            </a:p>
            <a:p>
              <a:pPr algn="ctr" eaLnBrk="1" fontAlgn="auto" hangingPunct="1">
                <a:spcBef>
                  <a:spcPts val="0"/>
                </a:spcBef>
                <a:spcAft>
                  <a:spcPts val="0"/>
                </a:spcAft>
              </a:pPr>
              <a:r>
                <a:rPr lang="en-US" altLang="zh-TW" sz="1100" kern="0" dirty="0">
                  <a:solidFill>
                    <a:schemeClr val="tx1"/>
                  </a:solidFill>
                  <a:latin typeface="Calibri"/>
                  <a:ea typeface="新細明體"/>
                </a:rPr>
                <a:t>Results(NMS)</a:t>
              </a:r>
              <a:endParaRPr lang="zh-TW" altLang="en-US" sz="1100" kern="0" dirty="0">
                <a:solidFill>
                  <a:schemeClr val="tx1"/>
                </a:solidFill>
                <a:latin typeface="Calibri"/>
                <a:ea typeface="新細明體"/>
              </a:endParaRPr>
            </a:p>
          </p:txBody>
        </p:sp>
        <p:sp>
          <p:nvSpPr>
            <p:cNvPr id="9" name="矩形 8">
              <a:extLst>
                <a:ext uri="{FF2B5EF4-FFF2-40B4-BE49-F238E27FC236}">
                  <a16:creationId xmlns:a16="http://schemas.microsoft.com/office/drawing/2014/main" id="{381CD34A-1495-4075-83B5-469A9556BA75}"/>
                </a:ext>
              </a:extLst>
            </p:cNvPr>
            <p:cNvSpPr/>
            <p:nvPr/>
          </p:nvSpPr>
          <p:spPr>
            <a:xfrm>
              <a:off x="3473549" y="3246222"/>
              <a:ext cx="1250429" cy="564349"/>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PC/NB</a:t>
              </a:r>
            </a:p>
            <a:p>
              <a:pPr algn="ctr" eaLnBrk="1" fontAlgn="auto" hangingPunct="1">
                <a:spcBef>
                  <a:spcPts val="0"/>
                </a:spcBef>
                <a:spcAft>
                  <a:spcPts val="0"/>
                </a:spcAft>
              </a:pPr>
              <a:r>
                <a:rPr lang="en-US" altLang="zh-TW" sz="1100" kern="0" dirty="0">
                  <a:solidFill>
                    <a:schemeClr val="tx1"/>
                  </a:solidFill>
                  <a:latin typeface="Calibri"/>
                  <a:ea typeface="新細明體"/>
                </a:rPr>
                <a:t>AI Inference Simulation results</a:t>
              </a:r>
              <a:endParaRPr lang="zh-TW" altLang="en-US" sz="1100" kern="0" dirty="0">
                <a:solidFill>
                  <a:schemeClr val="tx1"/>
                </a:solidFill>
                <a:latin typeface="Calibri"/>
                <a:ea typeface="新細明體"/>
              </a:endParaRPr>
            </a:p>
          </p:txBody>
        </p:sp>
        <p:sp>
          <p:nvSpPr>
            <p:cNvPr id="10" name="矩形 9">
              <a:extLst>
                <a:ext uri="{FF2B5EF4-FFF2-40B4-BE49-F238E27FC236}">
                  <a16:creationId xmlns:a16="http://schemas.microsoft.com/office/drawing/2014/main" id="{4177AA23-4E13-435D-B88B-15D0EFA85A0B}"/>
                </a:ext>
              </a:extLst>
            </p:cNvPr>
            <p:cNvSpPr/>
            <p:nvPr/>
          </p:nvSpPr>
          <p:spPr>
            <a:xfrm>
              <a:off x="3177399" y="2004115"/>
              <a:ext cx="3547766" cy="369332"/>
            </a:xfrm>
            <a:prstGeom prst="rect">
              <a:avLst/>
            </a:prstGeom>
          </p:spPr>
          <p:txBody>
            <a:bodyPr wrap="none">
              <a:spAutoFit/>
            </a:bodyPr>
            <a:lstStyle/>
            <a:p>
              <a:pPr algn="ctr" eaLnBrk="1" fontAlgn="auto" hangingPunct="1">
                <a:spcBef>
                  <a:spcPts val="0"/>
                </a:spcBef>
                <a:spcAft>
                  <a:spcPts val="0"/>
                </a:spcAft>
              </a:pPr>
              <a:r>
                <a:rPr lang="en-US" altLang="zh-TW" kern="0" dirty="0">
                  <a:latin typeface="Calibri"/>
                  <a:ea typeface="新細明體"/>
                </a:rPr>
                <a:t>TFLite INT8(.tflite) Model Validation</a:t>
              </a:r>
              <a:endParaRPr lang="zh-TW" altLang="en-US" kern="0" dirty="0">
                <a:latin typeface="Calibri"/>
                <a:ea typeface="新細明體"/>
              </a:endParaRPr>
            </a:p>
          </p:txBody>
        </p:sp>
        <p:sp>
          <p:nvSpPr>
            <p:cNvPr id="11" name="矩形 10">
              <a:extLst>
                <a:ext uri="{FF2B5EF4-FFF2-40B4-BE49-F238E27FC236}">
                  <a16:creationId xmlns:a16="http://schemas.microsoft.com/office/drawing/2014/main" id="{31785315-0159-4AF9-92F5-A61C62173BC4}"/>
                </a:ext>
              </a:extLst>
            </p:cNvPr>
            <p:cNvSpPr/>
            <p:nvPr/>
          </p:nvSpPr>
          <p:spPr>
            <a:xfrm>
              <a:off x="4932039" y="3245794"/>
              <a:ext cx="1058267" cy="564792"/>
            </a:xfrm>
            <a:prstGeom prst="rect">
              <a:avLst/>
            </a:prstGeom>
            <a:ln/>
          </p:spPr>
          <p:style>
            <a:lnRef idx="2">
              <a:schemeClr val="accent5"/>
            </a:lnRef>
            <a:fillRef idx="1">
              <a:schemeClr val="lt1"/>
            </a:fillRef>
            <a:effectRef idx="0">
              <a:schemeClr val="accent5"/>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ea typeface="新細明體"/>
                </a:rPr>
                <a:t>Generate </a:t>
              </a:r>
            </a:p>
            <a:p>
              <a:pPr algn="ctr" eaLnBrk="1" fontAlgn="auto" hangingPunct="1">
                <a:spcBef>
                  <a:spcPts val="0"/>
                </a:spcBef>
                <a:spcAft>
                  <a:spcPts val="0"/>
                </a:spcAft>
              </a:pPr>
              <a:r>
                <a:rPr lang="en-US" altLang="zh-TW" sz="1100" kern="0" dirty="0">
                  <a:solidFill>
                    <a:schemeClr val="tx1"/>
                  </a:solidFill>
                  <a:ea typeface="新細明體"/>
                </a:rPr>
                <a:t>AI Inference </a:t>
              </a:r>
            </a:p>
            <a:p>
              <a:pPr algn="ctr" eaLnBrk="1" fontAlgn="auto" hangingPunct="1">
                <a:spcBef>
                  <a:spcPts val="0"/>
                </a:spcBef>
                <a:spcAft>
                  <a:spcPts val="0"/>
                </a:spcAft>
              </a:pPr>
              <a:r>
                <a:rPr lang="en-US" altLang="zh-TW" sz="1100" kern="0" dirty="0">
                  <a:solidFill>
                    <a:schemeClr val="tx1"/>
                  </a:solidFill>
                  <a:ea typeface="新細明體"/>
                </a:rPr>
                <a:t>Results(NMS)</a:t>
              </a:r>
              <a:endParaRPr lang="zh-TW" altLang="en-US" sz="1100" kern="0" dirty="0">
                <a:solidFill>
                  <a:schemeClr val="tx1"/>
                </a:solidFill>
                <a:ea typeface="新細明體"/>
              </a:endParaRPr>
            </a:p>
          </p:txBody>
        </p:sp>
        <p:sp>
          <p:nvSpPr>
            <p:cNvPr id="12" name="矩形 11">
              <a:extLst>
                <a:ext uri="{FF2B5EF4-FFF2-40B4-BE49-F238E27FC236}">
                  <a16:creationId xmlns:a16="http://schemas.microsoft.com/office/drawing/2014/main" id="{0450E627-A8CC-4900-AFF5-26A0D51B6899}"/>
                </a:ext>
              </a:extLst>
            </p:cNvPr>
            <p:cNvSpPr/>
            <p:nvPr/>
          </p:nvSpPr>
          <p:spPr>
            <a:xfrm>
              <a:off x="6300192" y="2859782"/>
              <a:ext cx="1152128" cy="555986"/>
            </a:xfrm>
            <a:prstGeom prst="rect">
              <a:avLst/>
            </a:prstGeom>
            <a:ln/>
          </p:spPr>
          <p:style>
            <a:lnRef idx="2">
              <a:schemeClr val="accent2"/>
            </a:lnRef>
            <a:fillRef idx="1">
              <a:schemeClr val="lt1"/>
            </a:fillRef>
            <a:effectRef idx="0">
              <a:schemeClr val="accent2"/>
            </a:effectRef>
            <a:fontRef idx="minor">
              <a:schemeClr val="dk1"/>
            </a:fontRef>
          </p:style>
          <p:txBody>
            <a:bodyPr wrap="square" rtlCol="0" anchor="t"/>
            <a:lstStyle/>
            <a:p>
              <a:pPr algn="ctr" eaLnBrk="1" fontAlgn="auto" hangingPunct="1">
                <a:spcBef>
                  <a:spcPts val="0"/>
                </a:spcBef>
                <a:spcAft>
                  <a:spcPts val="0"/>
                </a:spcAft>
              </a:pPr>
              <a:r>
                <a:rPr lang="en-US" altLang="zh-TW" sz="1100" kern="0" dirty="0">
                  <a:solidFill>
                    <a:schemeClr val="tx1"/>
                  </a:solidFill>
                  <a:latin typeface="Calibri"/>
                  <a:ea typeface="新細明體"/>
                </a:rPr>
                <a:t>Compare Model </a:t>
              </a:r>
            </a:p>
            <a:p>
              <a:pPr algn="ctr" eaLnBrk="1" fontAlgn="auto" hangingPunct="1">
                <a:spcBef>
                  <a:spcPts val="0"/>
                </a:spcBef>
                <a:spcAft>
                  <a:spcPts val="0"/>
                </a:spcAft>
              </a:pPr>
              <a:r>
                <a:rPr lang="en-US" altLang="zh-TW" sz="1100" kern="0" dirty="0">
                  <a:solidFill>
                    <a:schemeClr val="tx1"/>
                  </a:solidFill>
                  <a:latin typeface="Calibri"/>
                  <a:ea typeface="新細明體"/>
                </a:rPr>
                <a:t>post process</a:t>
              </a:r>
            </a:p>
            <a:p>
              <a:pPr algn="ctr" eaLnBrk="1" fontAlgn="auto" hangingPunct="1">
                <a:spcBef>
                  <a:spcPts val="0"/>
                </a:spcBef>
                <a:spcAft>
                  <a:spcPts val="0"/>
                </a:spcAft>
              </a:pPr>
              <a:r>
                <a:rPr lang="en-US" altLang="zh-TW" sz="1100" kern="0" dirty="0">
                  <a:solidFill>
                    <a:schemeClr val="tx1"/>
                  </a:solidFill>
                  <a:latin typeface="Calibri"/>
                  <a:ea typeface="新細明體"/>
                </a:rPr>
                <a:t>Results(</a:t>
              </a:r>
              <a:r>
                <a:rPr lang="en-US" altLang="zh-TW" sz="1100" kern="0" dirty="0">
                  <a:solidFill>
                    <a:schemeClr val="tx1"/>
                  </a:solidFill>
                  <a:ea typeface="新細明體"/>
                </a:rPr>
                <a:t>NMS</a:t>
              </a:r>
              <a:r>
                <a:rPr lang="en-US" altLang="zh-TW" sz="1100" kern="0" dirty="0">
                  <a:solidFill>
                    <a:schemeClr val="tx1"/>
                  </a:solidFill>
                  <a:latin typeface="Calibri"/>
                  <a:ea typeface="新細明體"/>
                </a:rPr>
                <a:t>)</a:t>
              </a:r>
              <a:endParaRPr lang="zh-TW" altLang="en-US" sz="1100" kern="0" dirty="0">
                <a:solidFill>
                  <a:schemeClr val="tx1"/>
                </a:solidFill>
                <a:latin typeface="Calibri"/>
                <a:ea typeface="新細明體"/>
              </a:endParaRPr>
            </a:p>
          </p:txBody>
        </p:sp>
        <p:sp>
          <p:nvSpPr>
            <p:cNvPr id="14" name="矩形: 圓角 13">
              <a:extLst>
                <a:ext uri="{FF2B5EF4-FFF2-40B4-BE49-F238E27FC236}">
                  <a16:creationId xmlns:a16="http://schemas.microsoft.com/office/drawing/2014/main" id="{1358E8C5-9C71-4480-A95F-FE6681C135D6}"/>
                </a:ext>
              </a:extLst>
            </p:cNvPr>
            <p:cNvSpPr/>
            <p:nvPr/>
          </p:nvSpPr>
          <p:spPr>
            <a:xfrm>
              <a:off x="774398" y="2839704"/>
              <a:ext cx="1294022" cy="576064"/>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nchor="t"/>
            <a:lstStyle/>
            <a:p>
              <a:pPr algn="ctr" eaLnBrk="1" fontAlgn="auto" hangingPunct="1">
                <a:spcBef>
                  <a:spcPts val="0"/>
                </a:spcBef>
                <a:spcAft>
                  <a:spcPts val="0"/>
                </a:spcAft>
              </a:pPr>
              <a:r>
                <a:rPr lang="en-US" altLang="zh-TW" sz="1400" kern="0" dirty="0">
                  <a:solidFill>
                    <a:schemeClr val="tx1"/>
                  </a:solidFill>
                  <a:latin typeface="Calibri"/>
                  <a:ea typeface="新細明體"/>
                </a:rPr>
                <a:t>Test </a:t>
              </a:r>
            </a:p>
            <a:p>
              <a:pPr algn="ctr" eaLnBrk="1" fontAlgn="auto" hangingPunct="1">
                <a:spcBef>
                  <a:spcPts val="0"/>
                </a:spcBef>
                <a:spcAft>
                  <a:spcPts val="0"/>
                </a:spcAft>
              </a:pPr>
              <a:r>
                <a:rPr lang="en-US" altLang="zh-TW" sz="1400" kern="0" dirty="0">
                  <a:solidFill>
                    <a:schemeClr val="tx1"/>
                  </a:solidFill>
                  <a:latin typeface="Calibri"/>
                  <a:ea typeface="新細明體"/>
                </a:rPr>
                <a:t>Dataset</a:t>
              </a:r>
            </a:p>
          </p:txBody>
        </p:sp>
        <p:cxnSp>
          <p:nvCxnSpPr>
            <p:cNvPr id="16" name="接點: 肘形 15">
              <a:extLst>
                <a:ext uri="{FF2B5EF4-FFF2-40B4-BE49-F238E27FC236}">
                  <a16:creationId xmlns:a16="http://schemas.microsoft.com/office/drawing/2014/main" id="{3DE60B38-D623-4474-B034-F28201C19A9F}"/>
                </a:ext>
              </a:extLst>
            </p:cNvPr>
            <p:cNvCxnSpPr>
              <a:stCxn id="14" idx="3"/>
              <a:endCxn id="6" idx="1"/>
            </p:cNvCxnSpPr>
            <p:nvPr/>
          </p:nvCxnSpPr>
          <p:spPr>
            <a:xfrm flipV="1">
              <a:off x="2068420" y="2792549"/>
              <a:ext cx="346862" cy="335187"/>
            </a:xfrm>
            <a:prstGeom prst="bentConnector3">
              <a:avLst>
                <a:gd name="adj1" fmla="val 50000"/>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18" name="接點: 肘形 17">
              <a:extLst>
                <a:ext uri="{FF2B5EF4-FFF2-40B4-BE49-F238E27FC236}">
                  <a16:creationId xmlns:a16="http://schemas.microsoft.com/office/drawing/2014/main" id="{532FAC17-BD03-4197-93CB-25AC079A420A}"/>
                </a:ext>
              </a:extLst>
            </p:cNvPr>
            <p:cNvCxnSpPr>
              <a:cxnSpLocks/>
              <a:stCxn id="14" idx="3"/>
              <a:endCxn id="9" idx="1"/>
            </p:cNvCxnSpPr>
            <p:nvPr/>
          </p:nvCxnSpPr>
          <p:spPr>
            <a:xfrm>
              <a:off x="2068420" y="3127736"/>
              <a:ext cx="1405129" cy="400661"/>
            </a:xfrm>
            <a:prstGeom prst="bentConnector3">
              <a:avLst>
                <a:gd name="adj1" fmla="val 12039"/>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28" name="直線單箭頭接點 27">
              <a:extLst>
                <a:ext uri="{FF2B5EF4-FFF2-40B4-BE49-F238E27FC236}">
                  <a16:creationId xmlns:a16="http://schemas.microsoft.com/office/drawing/2014/main" id="{284C1540-E2C6-4657-902F-804A5B54D5F6}"/>
                </a:ext>
              </a:extLst>
            </p:cNvPr>
            <p:cNvCxnSpPr>
              <a:cxnSpLocks/>
              <a:stCxn id="6" idx="3"/>
              <a:endCxn id="7" idx="1"/>
            </p:cNvCxnSpPr>
            <p:nvPr/>
          </p:nvCxnSpPr>
          <p:spPr>
            <a:xfrm>
              <a:off x="3473549" y="2792549"/>
              <a:ext cx="192161" cy="0"/>
            </a:xfrm>
            <a:prstGeom prst="straightConnector1">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32" name="直線單箭頭接點 31">
              <a:extLst>
                <a:ext uri="{FF2B5EF4-FFF2-40B4-BE49-F238E27FC236}">
                  <a16:creationId xmlns:a16="http://schemas.microsoft.com/office/drawing/2014/main" id="{F121A310-4C21-4E98-BB49-FCDEB0776A96}"/>
                </a:ext>
              </a:extLst>
            </p:cNvPr>
            <p:cNvCxnSpPr>
              <a:cxnSpLocks/>
              <a:stCxn id="7" idx="3"/>
              <a:endCxn id="8" idx="1"/>
            </p:cNvCxnSpPr>
            <p:nvPr/>
          </p:nvCxnSpPr>
          <p:spPr>
            <a:xfrm>
              <a:off x="4723977" y="2792549"/>
              <a:ext cx="194700" cy="0"/>
            </a:xfrm>
            <a:prstGeom prst="straightConnector1">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36" name="直線單箭頭接點 35">
              <a:extLst>
                <a:ext uri="{FF2B5EF4-FFF2-40B4-BE49-F238E27FC236}">
                  <a16:creationId xmlns:a16="http://schemas.microsoft.com/office/drawing/2014/main" id="{5719665E-5281-4643-9680-B33785F44DFA}"/>
                </a:ext>
              </a:extLst>
            </p:cNvPr>
            <p:cNvCxnSpPr>
              <a:cxnSpLocks/>
              <a:stCxn id="9" idx="3"/>
              <a:endCxn id="11" idx="1"/>
            </p:cNvCxnSpPr>
            <p:nvPr/>
          </p:nvCxnSpPr>
          <p:spPr>
            <a:xfrm flipV="1">
              <a:off x="4723978" y="3528190"/>
              <a:ext cx="208061" cy="207"/>
            </a:xfrm>
            <a:prstGeom prst="straightConnector1">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38" name="接點: 肘形 37">
              <a:extLst>
                <a:ext uri="{FF2B5EF4-FFF2-40B4-BE49-F238E27FC236}">
                  <a16:creationId xmlns:a16="http://schemas.microsoft.com/office/drawing/2014/main" id="{2F87DA5A-2A03-47BF-89A4-543693CA4622}"/>
                </a:ext>
              </a:extLst>
            </p:cNvPr>
            <p:cNvCxnSpPr>
              <a:cxnSpLocks/>
              <a:stCxn id="8" idx="3"/>
              <a:endCxn id="12" idx="1"/>
            </p:cNvCxnSpPr>
            <p:nvPr/>
          </p:nvCxnSpPr>
          <p:spPr>
            <a:xfrm>
              <a:off x="5976944" y="2792549"/>
              <a:ext cx="323248" cy="345226"/>
            </a:xfrm>
            <a:prstGeom prst="bentConnector3">
              <a:avLst>
                <a:gd name="adj1" fmla="val 50000"/>
              </a:avLst>
            </a:prstGeom>
            <a:ln w="12700">
              <a:tailEnd type="triangle"/>
            </a:ln>
          </p:spPr>
          <p:style>
            <a:lnRef idx="1">
              <a:schemeClr val="accent5"/>
            </a:lnRef>
            <a:fillRef idx="0">
              <a:schemeClr val="accent5"/>
            </a:fillRef>
            <a:effectRef idx="0">
              <a:schemeClr val="accent5"/>
            </a:effectRef>
            <a:fontRef idx="minor">
              <a:schemeClr val="tx1"/>
            </a:fontRef>
          </p:style>
        </p:cxnSp>
        <p:cxnSp>
          <p:nvCxnSpPr>
            <p:cNvPr id="42" name="接點: 肘形 41">
              <a:extLst>
                <a:ext uri="{FF2B5EF4-FFF2-40B4-BE49-F238E27FC236}">
                  <a16:creationId xmlns:a16="http://schemas.microsoft.com/office/drawing/2014/main" id="{877A9E41-3C07-4C54-BDCF-A68B192D1E52}"/>
                </a:ext>
              </a:extLst>
            </p:cNvPr>
            <p:cNvCxnSpPr>
              <a:cxnSpLocks/>
              <a:stCxn id="11" idx="3"/>
              <a:endCxn id="12" idx="1"/>
            </p:cNvCxnSpPr>
            <p:nvPr/>
          </p:nvCxnSpPr>
          <p:spPr>
            <a:xfrm flipV="1">
              <a:off x="5990306" y="3137775"/>
              <a:ext cx="309886" cy="390415"/>
            </a:xfrm>
            <a:prstGeom prst="bentConnector3">
              <a:avLst/>
            </a:prstGeom>
            <a:ln w="12700">
              <a:tailEnd type="triangle"/>
            </a:ln>
          </p:spPr>
          <p:style>
            <a:lnRef idx="1">
              <a:schemeClr val="accent5"/>
            </a:lnRef>
            <a:fillRef idx="0">
              <a:schemeClr val="accent5"/>
            </a:fillRef>
            <a:effectRef idx="0">
              <a:schemeClr val="accent5"/>
            </a:effectRef>
            <a:fontRef idx="minor">
              <a:schemeClr val="tx1"/>
            </a:fontRef>
          </p:style>
        </p:cxnSp>
      </p:grpSp>
      <p:sp>
        <p:nvSpPr>
          <p:cNvPr id="62" name="矩形 61">
            <a:extLst>
              <a:ext uri="{FF2B5EF4-FFF2-40B4-BE49-F238E27FC236}">
                <a16:creationId xmlns:a16="http://schemas.microsoft.com/office/drawing/2014/main" id="{E72C1578-9DCF-4BD8-9D58-883EC9BA85B9}"/>
              </a:ext>
            </a:extLst>
          </p:cNvPr>
          <p:cNvSpPr/>
          <p:nvPr/>
        </p:nvSpPr>
        <p:spPr>
          <a:xfrm>
            <a:off x="796973" y="4177957"/>
            <a:ext cx="8085583" cy="276999"/>
          </a:xfrm>
          <a:prstGeom prst="rect">
            <a:avLst/>
          </a:prstGeom>
        </p:spPr>
        <p:txBody>
          <a:bodyPr wrap="square">
            <a:spAutoFit/>
          </a:bodyPr>
          <a:lstStyle/>
          <a:p>
            <a:pPr marL="171450" indent="-171450">
              <a:buFont typeface="Arial" panose="020B0604020202020204" pitchFamily="34" charset="0"/>
              <a:buChar char="•"/>
            </a:pPr>
            <a:r>
              <a:rPr lang="en-US" altLang="zh-TW" sz="1200" dirty="0"/>
              <a:t>Detail Reference SDK root path\VA8801_BSPSDK_v3.000.000\DUT Tool\</a:t>
            </a:r>
            <a:r>
              <a:rPr lang="fr-FR" altLang="zh-TW" sz="1200" dirty="0"/>
              <a:t>VA8801_DUT_Guide_V1.0.pdf</a:t>
            </a:r>
            <a:endParaRPr lang="zh-TW" altLang="en-US" sz="1200" dirty="0"/>
          </a:p>
        </p:txBody>
      </p:sp>
    </p:spTree>
    <p:extLst>
      <p:ext uri="{BB962C8B-B14F-4D97-AF65-F5344CB8AC3E}">
        <p14:creationId xmlns:p14="http://schemas.microsoft.com/office/powerpoint/2010/main" val="34978223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8952DF-EFB9-4F0E-8BA1-7302674CFA19}"/>
              </a:ext>
            </a:extLst>
          </p:cNvPr>
          <p:cNvSpPr>
            <a:spLocks noGrp="1"/>
          </p:cNvSpPr>
          <p:nvPr>
            <p:ph type="title"/>
          </p:nvPr>
        </p:nvSpPr>
        <p:spPr/>
        <p:txBody>
          <a:bodyPr/>
          <a:lstStyle/>
          <a:p>
            <a:r>
              <a:rPr lang="en-US" altLang="zh-TW" sz="1500" dirty="0">
                <a:solidFill>
                  <a:schemeClr val="tx1"/>
                </a:solidFill>
              </a:rPr>
              <a:t>How to Validation AI Model on VA8801 chip via DUT(Device Under Test) Tool – 2</a:t>
            </a:r>
            <a:endParaRPr lang="zh-TW" altLang="en-US" sz="1500" dirty="0">
              <a:solidFill>
                <a:schemeClr val="tx1"/>
              </a:solidFill>
            </a:endParaRPr>
          </a:p>
        </p:txBody>
      </p:sp>
      <p:sp>
        <p:nvSpPr>
          <p:cNvPr id="4" name="投影片編號版面配置區 3">
            <a:extLst>
              <a:ext uri="{FF2B5EF4-FFF2-40B4-BE49-F238E27FC236}">
                <a16:creationId xmlns:a16="http://schemas.microsoft.com/office/drawing/2014/main" id="{BF0510AC-B9AC-4BCB-8606-BC01CE744CA1}"/>
              </a:ext>
            </a:extLst>
          </p:cNvPr>
          <p:cNvSpPr>
            <a:spLocks noGrp="1"/>
          </p:cNvSpPr>
          <p:nvPr>
            <p:ph type="sldNum" sz="quarter" idx="12"/>
          </p:nvPr>
        </p:nvSpPr>
        <p:spPr/>
        <p:txBody>
          <a:bodyPr/>
          <a:lstStyle/>
          <a:p>
            <a:pPr>
              <a:defRPr/>
            </a:pPr>
            <a:fld id="{74D1B379-E456-4785-B900-A6205A36BE13}" type="slidenum">
              <a:rPr lang="zh-TW" altLang="en-US" smtClean="0"/>
              <a:pPr>
                <a:defRPr/>
              </a:pPr>
              <a:t>44</a:t>
            </a:fld>
            <a:endParaRPr lang="zh-TW" altLang="en-US"/>
          </a:p>
        </p:txBody>
      </p:sp>
      <p:sp>
        <p:nvSpPr>
          <p:cNvPr id="6" name="內容版面配置區 5">
            <a:extLst>
              <a:ext uri="{FF2B5EF4-FFF2-40B4-BE49-F238E27FC236}">
                <a16:creationId xmlns:a16="http://schemas.microsoft.com/office/drawing/2014/main" id="{82F1B318-08A5-4811-BB92-17241522E8E8}"/>
              </a:ext>
            </a:extLst>
          </p:cNvPr>
          <p:cNvSpPr>
            <a:spLocks noGrp="1"/>
          </p:cNvSpPr>
          <p:nvPr>
            <p:ph idx="4294967295"/>
          </p:nvPr>
        </p:nvSpPr>
        <p:spPr>
          <a:xfrm>
            <a:off x="5449888" y="1058863"/>
            <a:ext cx="3694112" cy="3679825"/>
          </a:xfrm>
        </p:spPr>
        <p:txBody>
          <a:bodyPr/>
          <a:lstStyle/>
          <a:p>
            <a:pPr marL="228600" indent="-228600">
              <a:buFont typeface="+mj-lt"/>
              <a:buAutoNum type="arabicPeriod"/>
            </a:pPr>
            <a:r>
              <a:rPr lang="en-US" altLang="zh-TW" sz="1200" dirty="0"/>
              <a:t>Switch </a:t>
            </a:r>
            <a:r>
              <a:rPr lang="zh-TW" altLang="en-US" sz="1200" dirty="0"/>
              <a:t>「</a:t>
            </a:r>
            <a:r>
              <a:rPr lang="en-US" altLang="zh-TW" sz="1200" dirty="0"/>
              <a:t>Image verify</a:t>
            </a:r>
            <a:r>
              <a:rPr lang="zh-TW" altLang="en-US" sz="1200" dirty="0"/>
              <a:t>」</a:t>
            </a:r>
            <a:r>
              <a:rPr lang="en-US" altLang="zh-TW" sz="1200" dirty="0"/>
              <a:t> page</a:t>
            </a:r>
          </a:p>
          <a:p>
            <a:pPr marL="228600" indent="-228600">
              <a:buFont typeface="+mj-lt"/>
              <a:buAutoNum type="arabicPeriod"/>
            </a:pPr>
            <a:r>
              <a:rPr lang="en-US" altLang="zh-TW" sz="1200" dirty="0"/>
              <a:t>Choose input image format</a:t>
            </a:r>
          </a:p>
          <a:p>
            <a:pPr marL="228600" indent="-228600">
              <a:buFont typeface="+mj-lt"/>
              <a:buAutoNum type="arabicPeriod"/>
            </a:pPr>
            <a:r>
              <a:rPr lang="en-US" altLang="zh-TW" sz="1200" dirty="0"/>
              <a:t>Enter SOC_ISP_AXI_ADDR , in va8801_bsp\VA8801\PERIPHERALS\Drivers\</a:t>
            </a:r>
            <a:r>
              <a:rPr lang="en-US" altLang="zh-TW" sz="1200" dirty="0" err="1"/>
              <a:t>inc</a:t>
            </a:r>
            <a:r>
              <a:rPr lang="en-US" altLang="zh-TW" sz="1200" dirty="0"/>
              <a:t>\</a:t>
            </a:r>
            <a:r>
              <a:rPr lang="en-US" altLang="zh-TW" sz="1200" dirty="0" err="1"/>
              <a:t>SOC_ISP_Driver.h</a:t>
            </a:r>
            <a:endParaRPr lang="en-US" altLang="zh-TW" sz="1200" dirty="0"/>
          </a:p>
          <a:p>
            <a:pPr marL="228600" indent="-228600">
              <a:buFont typeface="+mj-lt"/>
              <a:buAutoNum type="arabicPeriod"/>
            </a:pPr>
            <a:r>
              <a:rPr lang="en-US" altLang="zh-TW" sz="1200" dirty="0"/>
              <a:t> Enter input image height, width</a:t>
            </a:r>
          </a:p>
          <a:p>
            <a:pPr marL="228600" indent="-228600">
              <a:buFont typeface="+mj-lt"/>
              <a:buAutoNum type="arabicPeriod"/>
            </a:pPr>
            <a:r>
              <a:rPr lang="en-US" altLang="zh-TW" sz="1200" dirty="0"/>
              <a:t>Choose </a:t>
            </a:r>
            <a:r>
              <a:rPr lang="zh-TW" altLang="en-US" sz="1200" dirty="0"/>
              <a:t>「 </a:t>
            </a:r>
            <a:r>
              <a:rPr lang="en-US" altLang="zh-TW" sz="1200" dirty="0"/>
              <a:t>APP4</a:t>
            </a:r>
            <a:r>
              <a:rPr lang="zh-TW" altLang="en-US" sz="1200" dirty="0"/>
              <a:t> 」</a:t>
            </a:r>
            <a:endParaRPr lang="en-US" altLang="zh-TW" sz="1200" dirty="0"/>
          </a:p>
          <a:p>
            <a:pPr marL="228600" indent="-228600">
              <a:buFont typeface="+mj-lt"/>
              <a:buAutoNum type="arabicPeriod"/>
            </a:pPr>
            <a:r>
              <a:rPr lang="en-US" altLang="zh-TW" sz="1200" dirty="0"/>
              <a:t>Choose input image in DUT Tool root path, file name fixed 1.bmp or 1.jpg </a:t>
            </a:r>
          </a:p>
          <a:p>
            <a:pPr marL="228600" indent="-228600">
              <a:buFont typeface="+mj-lt"/>
              <a:buAutoNum type="arabicPeriod"/>
            </a:pPr>
            <a:r>
              <a:rPr lang="en-US" altLang="zh-TW" sz="1200" dirty="0"/>
              <a:t>Click Auto </a:t>
            </a:r>
            <a:r>
              <a:rPr lang="en-US" altLang="zh-TW" sz="1200" dirty="0" err="1"/>
              <a:t>Img</a:t>
            </a:r>
            <a:endParaRPr lang="zh-TW" altLang="en-US" sz="1200" dirty="0"/>
          </a:p>
        </p:txBody>
      </p:sp>
      <p:pic>
        <p:nvPicPr>
          <p:cNvPr id="5" name="內容版面配置區 4">
            <a:extLst>
              <a:ext uri="{FF2B5EF4-FFF2-40B4-BE49-F238E27FC236}">
                <a16:creationId xmlns:a16="http://schemas.microsoft.com/office/drawing/2014/main" id="{A3F26B7D-D6D6-42A6-84B6-CA715DE6B4DB}"/>
              </a:ext>
            </a:extLst>
          </p:cNvPr>
          <p:cNvPicPr>
            <a:picLocks noGrp="1" noChangeAspect="1"/>
          </p:cNvPicPr>
          <p:nvPr>
            <p:ph sz="half" idx="4294967295"/>
          </p:nvPr>
        </p:nvPicPr>
        <p:blipFill>
          <a:blip r:embed="rId2"/>
          <a:stretch>
            <a:fillRect/>
          </a:stretch>
        </p:blipFill>
        <p:spPr>
          <a:xfrm>
            <a:off x="251520" y="1061381"/>
            <a:ext cx="4192588" cy="2127250"/>
          </a:xfrm>
          <a:prstGeom prst="rect">
            <a:avLst/>
          </a:prstGeom>
        </p:spPr>
      </p:pic>
      <p:sp>
        <p:nvSpPr>
          <p:cNvPr id="7" name="文字方塊 6">
            <a:extLst>
              <a:ext uri="{FF2B5EF4-FFF2-40B4-BE49-F238E27FC236}">
                <a16:creationId xmlns:a16="http://schemas.microsoft.com/office/drawing/2014/main" id="{7B8C56CE-4B80-4C28-A1B0-144562A2FE11}"/>
              </a:ext>
            </a:extLst>
          </p:cNvPr>
          <p:cNvSpPr txBox="1"/>
          <p:nvPr/>
        </p:nvSpPr>
        <p:spPr>
          <a:xfrm>
            <a:off x="843708" y="1705968"/>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2.</a:t>
            </a:r>
            <a:endParaRPr lang="zh-TW" altLang="en-US" sz="1200" b="1" dirty="0">
              <a:solidFill>
                <a:srgbClr val="FF0000"/>
              </a:solidFill>
              <a:highlight>
                <a:srgbClr val="FFFF00"/>
              </a:highlight>
              <a:latin typeface="+mn-ea"/>
              <a:ea typeface="+mn-ea"/>
            </a:endParaRPr>
          </a:p>
        </p:txBody>
      </p:sp>
      <p:sp>
        <p:nvSpPr>
          <p:cNvPr id="8" name="文字方塊 7">
            <a:extLst>
              <a:ext uri="{FF2B5EF4-FFF2-40B4-BE49-F238E27FC236}">
                <a16:creationId xmlns:a16="http://schemas.microsoft.com/office/drawing/2014/main" id="{FC5682B9-3770-4613-9716-01BEC9012628}"/>
              </a:ext>
            </a:extLst>
          </p:cNvPr>
          <p:cNvSpPr txBox="1"/>
          <p:nvPr/>
        </p:nvSpPr>
        <p:spPr>
          <a:xfrm>
            <a:off x="843707" y="1897031"/>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3.</a:t>
            </a:r>
            <a:endParaRPr lang="zh-TW" altLang="en-US" sz="1200" b="1" dirty="0">
              <a:solidFill>
                <a:srgbClr val="FF0000"/>
              </a:solidFill>
              <a:highlight>
                <a:srgbClr val="FFFF00"/>
              </a:highlight>
              <a:latin typeface="+mn-ea"/>
              <a:ea typeface="+mn-ea"/>
            </a:endParaRPr>
          </a:p>
        </p:txBody>
      </p:sp>
      <p:sp>
        <p:nvSpPr>
          <p:cNvPr id="9" name="文字方塊 8">
            <a:extLst>
              <a:ext uri="{FF2B5EF4-FFF2-40B4-BE49-F238E27FC236}">
                <a16:creationId xmlns:a16="http://schemas.microsoft.com/office/drawing/2014/main" id="{EA71E7CF-3D91-400B-81AB-A64CCF0EEDA5}"/>
              </a:ext>
            </a:extLst>
          </p:cNvPr>
          <p:cNvSpPr txBox="1"/>
          <p:nvPr/>
        </p:nvSpPr>
        <p:spPr>
          <a:xfrm>
            <a:off x="1163005" y="2464204"/>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4.</a:t>
            </a:r>
            <a:endParaRPr lang="zh-TW" altLang="en-US" sz="1200" b="1" dirty="0">
              <a:solidFill>
                <a:srgbClr val="FF0000"/>
              </a:solidFill>
              <a:highlight>
                <a:srgbClr val="FFFF00"/>
              </a:highlight>
              <a:latin typeface="+mn-ea"/>
              <a:ea typeface="+mn-ea"/>
            </a:endParaRPr>
          </a:p>
        </p:txBody>
      </p:sp>
      <p:sp>
        <p:nvSpPr>
          <p:cNvPr id="10" name="文字方塊 9">
            <a:extLst>
              <a:ext uri="{FF2B5EF4-FFF2-40B4-BE49-F238E27FC236}">
                <a16:creationId xmlns:a16="http://schemas.microsoft.com/office/drawing/2014/main" id="{2DC98E52-7B2C-4E30-9516-31D863415BB2}"/>
              </a:ext>
            </a:extLst>
          </p:cNvPr>
          <p:cNvSpPr txBox="1"/>
          <p:nvPr/>
        </p:nvSpPr>
        <p:spPr>
          <a:xfrm>
            <a:off x="3291980" y="241717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5.</a:t>
            </a:r>
            <a:endParaRPr lang="zh-TW" altLang="en-US" sz="1200" b="1" dirty="0">
              <a:solidFill>
                <a:srgbClr val="FF0000"/>
              </a:solidFill>
              <a:highlight>
                <a:srgbClr val="FFFF00"/>
              </a:highlight>
              <a:latin typeface="+mn-ea"/>
              <a:ea typeface="+mn-ea"/>
            </a:endParaRPr>
          </a:p>
        </p:txBody>
      </p:sp>
      <p:sp>
        <p:nvSpPr>
          <p:cNvPr id="11" name="文字方塊 10">
            <a:extLst>
              <a:ext uri="{FF2B5EF4-FFF2-40B4-BE49-F238E27FC236}">
                <a16:creationId xmlns:a16="http://schemas.microsoft.com/office/drawing/2014/main" id="{DC4E682F-0D9E-4751-B1BF-BA54616F2833}"/>
              </a:ext>
            </a:extLst>
          </p:cNvPr>
          <p:cNvSpPr txBox="1"/>
          <p:nvPr/>
        </p:nvSpPr>
        <p:spPr>
          <a:xfrm>
            <a:off x="3836979" y="2106442"/>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6.</a:t>
            </a:r>
            <a:endParaRPr lang="zh-TW" altLang="en-US" sz="1200" b="1" dirty="0">
              <a:solidFill>
                <a:srgbClr val="FF0000"/>
              </a:solidFill>
              <a:highlight>
                <a:srgbClr val="FFFF00"/>
              </a:highlight>
              <a:latin typeface="+mn-ea"/>
              <a:ea typeface="+mn-ea"/>
            </a:endParaRPr>
          </a:p>
        </p:txBody>
      </p:sp>
      <p:sp>
        <p:nvSpPr>
          <p:cNvPr id="12" name="文字方塊 11">
            <a:extLst>
              <a:ext uri="{FF2B5EF4-FFF2-40B4-BE49-F238E27FC236}">
                <a16:creationId xmlns:a16="http://schemas.microsoft.com/office/drawing/2014/main" id="{1E73985B-7C1A-477C-B948-25D49F08AA7D}"/>
              </a:ext>
            </a:extLst>
          </p:cNvPr>
          <p:cNvSpPr txBox="1"/>
          <p:nvPr/>
        </p:nvSpPr>
        <p:spPr>
          <a:xfrm>
            <a:off x="2997025" y="1919328"/>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7.</a:t>
            </a:r>
            <a:endParaRPr lang="zh-TW" altLang="en-US" sz="1200" b="1" dirty="0">
              <a:solidFill>
                <a:srgbClr val="FF0000"/>
              </a:solidFill>
              <a:highlight>
                <a:srgbClr val="FFFF00"/>
              </a:highlight>
              <a:latin typeface="+mn-ea"/>
              <a:ea typeface="+mn-ea"/>
            </a:endParaRPr>
          </a:p>
        </p:txBody>
      </p:sp>
      <p:sp>
        <p:nvSpPr>
          <p:cNvPr id="13" name="矩形 12">
            <a:extLst>
              <a:ext uri="{FF2B5EF4-FFF2-40B4-BE49-F238E27FC236}">
                <a16:creationId xmlns:a16="http://schemas.microsoft.com/office/drawing/2014/main" id="{FD582AD6-8175-4F28-93B0-D785CDE36A3F}"/>
              </a:ext>
            </a:extLst>
          </p:cNvPr>
          <p:cNvSpPr/>
          <p:nvPr/>
        </p:nvSpPr>
        <p:spPr>
          <a:xfrm>
            <a:off x="1072632" y="1795786"/>
            <a:ext cx="491155" cy="17444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4" name="矩形 13">
            <a:extLst>
              <a:ext uri="{FF2B5EF4-FFF2-40B4-BE49-F238E27FC236}">
                <a16:creationId xmlns:a16="http://schemas.microsoft.com/office/drawing/2014/main" id="{0F4E3F43-FBF7-46EB-9591-5DDA7038207B}"/>
              </a:ext>
            </a:extLst>
          </p:cNvPr>
          <p:cNvSpPr/>
          <p:nvPr/>
        </p:nvSpPr>
        <p:spPr>
          <a:xfrm>
            <a:off x="1063121" y="1985561"/>
            <a:ext cx="491155" cy="17444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5" name="矩形 14">
            <a:extLst>
              <a:ext uri="{FF2B5EF4-FFF2-40B4-BE49-F238E27FC236}">
                <a16:creationId xmlns:a16="http://schemas.microsoft.com/office/drawing/2014/main" id="{CC0326CC-0F33-477A-B288-AC981B75F4F1}"/>
              </a:ext>
            </a:extLst>
          </p:cNvPr>
          <p:cNvSpPr/>
          <p:nvPr/>
        </p:nvSpPr>
        <p:spPr>
          <a:xfrm>
            <a:off x="1072631" y="2170731"/>
            <a:ext cx="491155" cy="35037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6" name="矩形 15">
            <a:extLst>
              <a:ext uri="{FF2B5EF4-FFF2-40B4-BE49-F238E27FC236}">
                <a16:creationId xmlns:a16="http://schemas.microsoft.com/office/drawing/2014/main" id="{15C7471C-A958-4757-BC84-EC3435B72FDD}"/>
              </a:ext>
            </a:extLst>
          </p:cNvPr>
          <p:cNvSpPr/>
          <p:nvPr/>
        </p:nvSpPr>
        <p:spPr>
          <a:xfrm>
            <a:off x="3229192" y="2272542"/>
            <a:ext cx="491155" cy="17518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7" name="矩形 16">
            <a:extLst>
              <a:ext uri="{FF2B5EF4-FFF2-40B4-BE49-F238E27FC236}">
                <a16:creationId xmlns:a16="http://schemas.microsoft.com/office/drawing/2014/main" id="{2543A6DD-D824-4B87-80E1-D95B05C8B9D6}"/>
              </a:ext>
            </a:extLst>
          </p:cNvPr>
          <p:cNvSpPr/>
          <p:nvPr/>
        </p:nvSpPr>
        <p:spPr>
          <a:xfrm>
            <a:off x="3764060" y="1970234"/>
            <a:ext cx="491155" cy="17518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矩形 17">
            <a:extLst>
              <a:ext uri="{FF2B5EF4-FFF2-40B4-BE49-F238E27FC236}">
                <a16:creationId xmlns:a16="http://schemas.microsoft.com/office/drawing/2014/main" id="{1898C790-8C25-437A-8371-B68090BF57AA}"/>
              </a:ext>
            </a:extLst>
          </p:cNvPr>
          <p:cNvSpPr/>
          <p:nvPr/>
        </p:nvSpPr>
        <p:spPr>
          <a:xfrm>
            <a:off x="3226521" y="1972223"/>
            <a:ext cx="491155" cy="175188"/>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9" name="矩形 18">
            <a:extLst>
              <a:ext uri="{FF2B5EF4-FFF2-40B4-BE49-F238E27FC236}">
                <a16:creationId xmlns:a16="http://schemas.microsoft.com/office/drawing/2014/main" id="{54767E5F-EEA4-4EA3-B40D-E0B1A5F4DB29}"/>
              </a:ext>
            </a:extLst>
          </p:cNvPr>
          <p:cNvSpPr/>
          <p:nvPr/>
        </p:nvSpPr>
        <p:spPr>
          <a:xfrm>
            <a:off x="902919" y="1623330"/>
            <a:ext cx="491155" cy="130753"/>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文字方塊 19">
            <a:extLst>
              <a:ext uri="{FF2B5EF4-FFF2-40B4-BE49-F238E27FC236}">
                <a16:creationId xmlns:a16="http://schemas.microsoft.com/office/drawing/2014/main" id="{71E057CE-99D2-490C-92FF-FE67AD723CD6}"/>
              </a:ext>
            </a:extLst>
          </p:cNvPr>
          <p:cNvSpPr txBox="1"/>
          <p:nvPr/>
        </p:nvSpPr>
        <p:spPr>
          <a:xfrm>
            <a:off x="668891" y="1526150"/>
            <a:ext cx="390165" cy="276999"/>
          </a:xfrm>
          <a:prstGeom prst="rect">
            <a:avLst/>
          </a:prstGeom>
          <a:noFill/>
        </p:spPr>
        <p:txBody>
          <a:bodyPr wrap="square" rtlCol="0">
            <a:spAutoFit/>
          </a:bodyPr>
          <a:lstStyle/>
          <a:p>
            <a:pPr algn="just"/>
            <a:r>
              <a:rPr lang="en-US" altLang="zh-TW" sz="1200" b="1" dirty="0">
                <a:solidFill>
                  <a:srgbClr val="FF0000"/>
                </a:solidFill>
                <a:highlight>
                  <a:srgbClr val="FFFF00"/>
                </a:highlight>
                <a:latin typeface="+mn-ea"/>
                <a:ea typeface="+mn-ea"/>
              </a:rPr>
              <a:t>1.</a:t>
            </a:r>
            <a:endParaRPr lang="zh-TW" altLang="en-US" sz="1200" b="1" dirty="0">
              <a:solidFill>
                <a:srgbClr val="FF0000"/>
              </a:solidFill>
              <a:highlight>
                <a:srgbClr val="FFFF00"/>
              </a:highlight>
              <a:latin typeface="+mn-ea"/>
              <a:ea typeface="+mn-ea"/>
            </a:endParaRPr>
          </a:p>
        </p:txBody>
      </p:sp>
      <p:sp>
        <p:nvSpPr>
          <p:cNvPr id="21" name="矩形 20">
            <a:extLst>
              <a:ext uri="{FF2B5EF4-FFF2-40B4-BE49-F238E27FC236}">
                <a16:creationId xmlns:a16="http://schemas.microsoft.com/office/drawing/2014/main" id="{65717160-6E38-44D5-94E9-C6DDA753CE84}"/>
              </a:ext>
            </a:extLst>
          </p:cNvPr>
          <p:cNvSpPr/>
          <p:nvPr/>
        </p:nvSpPr>
        <p:spPr>
          <a:xfrm>
            <a:off x="796973" y="4177957"/>
            <a:ext cx="8085583" cy="276999"/>
          </a:xfrm>
          <a:prstGeom prst="rect">
            <a:avLst/>
          </a:prstGeom>
        </p:spPr>
        <p:txBody>
          <a:bodyPr wrap="square">
            <a:spAutoFit/>
          </a:bodyPr>
          <a:lstStyle/>
          <a:p>
            <a:pPr marL="171450" indent="-171450">
              <a:buFont typeface="Arial" panose="020B0604020202020204" pitchFamily="34" charset="0"/>
              <a:buChar char="•"/>
            </a:pPr>
            <a:r>
              <a:rPr lang="en-US" altLang="zh-TW" sz="1200" dirty="0"/>
              <a:t>Detail Reference SDK root path\VA8801_BSPSDK_v3.000.000\DUT Tool\</a:t>
            </a:r>
            <a:r>
              <a:rPr lang="fr-FR" altLang="zh-TW" sz="1200" dirty="0"/>
              <a:t>VA8801_DUT_Guide_V1.0.pdf</a:t>
            </a:r>
            <a:endParaRPr lang="zh-TW" altLang="en-US" sz="1200" dirty="0"/>
          </a:p>
        </p:txBody>
      </p:sp>
      <p:sp>
        <p:nvSpPr>
          <p:cNvPr id="22" name="矩形 21">
            <a:extLst>
              <a:ext uri="{FF2B5EF4-FFF2-40B4-BE49-F238E27FC236}">
                <a16:creationId xmlns:a16="http://schemas.microsoft.com/office/drawing/2014/main" id="{0A084202-5EB6-44C5-A625-23CD240D47B3}"/>
              </a:ext>
            </a:extLst>
          </p:cNvPr>
          <p:cNvSpPr/>
          <p:nvPr/>
        </p:nvSpPr>
        <p:spPr>
          <a:xfrm>
            <a:off x="1707804" y="2713247"/>
            <a:ext cx="1138197" cy="369332"/>
          </a:xfrm>
          <a:prstGeom prst="rect">
            <a:avLst/>
          </a:prstGeom>
        </p:spPr>
        <p:txBody>
          <a:bodyPr wrap="none">
            <a:spAutoFit/>
          </a:bodyPr>
          <a:lstStyle/>
          <a:p>
            <a:r>
              <a:rPr lang="en-US" altLang="zh-TW" dirty="0"/>
              <a:t>DUT Tool</a:t>
            </a:r>
            <a:endParaRPr lang="zh-TW" altLang="en-US" dirty="0"/>
          </a:p>
        </p:txBody>
      </p:sp>
    </p:spTree>
    <p:extLst>
      <p:ext uri="{BB962C8B-B14F-4D97-AF65-F5344CB8AC3E}">
        <p14:creationId xmlns:p14="http://schemas.microsoft.com/office/powerpoint/2010/main" val="29325172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020502F4-7E2B-4370-8D18-0D931D41072F}"/>
              </a:ext>
            </a:extLst>
          </p:cNvPr>
          <p:cNvSpPr>
            <a:spLocks noGrp="1"/>
          </p:cNvSpPr>
          <p:nvPr>
            <p:ph type="title"/>
          </p:nvPr>
        </p:nvSpPr>
        <p:spPr/>
        <p:txBody>
          <a:bodyPr>
            <a:normAutofit fontScale="90000"/>
          </a:bodyPr>
          <a:lstStyle/>
          <a:p>
            <a:pPr algn="ctr"/>
            <a:r>
              <a:rPr lang="en-US" altLang="zh-TW" sz="8000" dirty="0"/>
              <a:t>Appendix</a:t>
            </a:r>
            <a:endParaRPr lang="zh-TW" altLang="en-US" sz="8000" dirty="0"/>
          </a:p>
        </p:txBody>
      </p:sp>
      <p:sp>
        <p:nvSpPr>
          <p:cNvPr id="4" name="投影片編號版面配置區 3">
            <a:extLst>
              <a:ext uri="{FF2B5EF4-FFF2-40B4-BE49-F238E27FC236}">
                <a16:creationId xmlns:a16="http://schemas.microsoft.com/office/drawing/2014/main" id="{4B6B199E-C393-429B-AE08-A01E05AE5C32}"/>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45</a:t>
            </a:fld>
            <a:endParaRPr lang="zh-TW" altLang="en-US"/>
          </a:p>
        </p:txBody>
      </p:sp>
    </p:spTree>
    <p:extLst>
      <p:ext uri="{BB962C8B-B14F-4D97-AF65-F5344CB8AC3E}">
        <p14:creationId xmlns:p14="http://schemas.microsoft.com/office/powerpoint/2010/main" val="4582298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2B406304-D0FC-4778-BFC3-CE4078CD24C4}"/>
              </a:ext>
            </a:extLst>
          </p:cNvPr>
          <p:cNvSpPr>
            <a:spLocks noGrp="1"/>
          </p:cNvSpPr>
          <p:nvPr>
            <p:ph type="title"/>
          </p:nvPr>
        </p:nvSpPr>
        <p:spPr/>
        <p:txBody>
          <a:bodyPr/>
          <a:lstStyle/>
          <a:p>
            <a:r>
              <a:rPr lang="en-US" altLang="zh-TW" sz="2000" dirty="0"/>
              <a:t>Self-develop AI Model – How to Modify SDK</a:t>
            </a:r>
            <a:r>
              <a:rPr lang="zh-TW" altLang="en-US" sz="2000" dirty="0"/>
              <a:t> </a:t>
            </a:r>
            <a:r>
              <a:rPr lang="en-US" altLang="zh-TW" sz="2000" dirty="0"/>
              <a:t>Project</a:t>
            </a:r>
            <a:r>
              <a:rPr lang="zh-TW" altLang="en-US" sz="2000" dirty="0"/>
              <a:t> </a:t>
            </a:r>
            <a:r>
              <a:rPr lang="en-US" altLang="zh-TW" sz="2000" dirty="0"/>
              <a:t>1</a:t>
            </a:r>
            <a:endParaRPr lang="zh-TW" altLang="en-US" sz="2000" dirty="0"/>
          </a:p>
        </p:txBody>
      </p:sp>
      <p:sp>
        <p:nvSpPr>
          <p:cNvPr id="4" name="投影片編號版面配置區 3">
            <a:extLst>
              <a:ext uri="{FF2B5EF4-FFF2-40B4-BE49-F238E27FC236}">
                <a16:creationId xmlns:a16="http://schemas.microsoft.com/office/drawing/2014/main" id="{90CF44BA-763B-4739-BDAE-5B16BD5F6DA4}"/>
              </a:ext>
            </a:extLst>
          </p:cNvPr>
          <p:cNvSpPr>
            <a:spLocks noGrp="1"/>
          </p:cNvSpPr>
          <p:nvPr>
            <p:ph type="sldNum" sz="quarter" idx="12"/>
          </p:nvPr>
        </p:nvSpPr>
        <p:spPr/>
        <p:txBody>
          <a:bodyPr/>
          <a:lstStyle/>
          <a:p>
            <a:pPr>
              <a:defRPr/>
            </a:pPr>
            <a:fld id="{4B3ACDE6-671C-4727-9FA5-28FEF2D6468C}" type="slidenum">
              <a:rPr lang="zh-TW" altLang="en-US" smtClean="0"/>
              <a:pPr>
                <a:defRPr/>
              </a:pPr>
              <a:t>46</a:t>
            </a:fld>
            <a:endParaRPr lang="zh-TW" altLang="en-US" dirty="0"/>
          </a:p>
        </p:txBody>
      </p:sp>
      <p:sp>
        <p:nvSpPr>
          <p:cNvPr id="6" name="內容版面配置區 5">
            <a:extLst>
              <a:ext uri="{FF2B5EF4-FFF2-40B4-BE49-F238E27FC236}">
                <a16:creationId xmlns:a16="http://schemas.microsoft.com/office/drawing/2014/main" id="{64FC2143-08E9-44D3-881D-2E6FC78B92B0}"/>
              </a:ext>
            </a:extLst>
          </p:cNvPr>
          <p:cNvSpPr>
            <a:spLocks noGrp="1"/>
          </p:cNvSpPr>
          <p:nvPr>
            <p:ph idx="4294967295"/>
          </p:nvPr>
        </p:nvSpPr>
        <p:spPr>
          <a:xfrm>
            <a:off x="0" y="839788"/>
            <a:ext cx="8331200" cy="3263900"/>
          </a:xfrm>
        </p:spPr>
        <p:txBody>
          <a:bodyPr/>
          <a:lstStyle/>
          <a:p>
            <a:r>
              <a:rPr lang="en-US" altLang="zh-TW" sz="1400" dirty="0"/>
              <a:t>If you are developing your own AI model in TinyML and NPU projects, it is recommended to choose Gesture as the target for code-based modifications. The areas that need to be modified are as follows</a:t>
            </a:r>
          </a:p>
          <a:p>
            <a:pPr lvl="1">
              <a:buFont typeface="Wingdings" panose="05000000000000000000" pitchFamily="2" charset="2"/>
              <a:buChar char="n"/>
            </a:pPr>
            <a:r>
              <a:rPr lang="en-US" altLang="zh-TW" sz="1600" dirty="0"/>
              <a:t>TinyML Project</a:t>
            </a:r>
          </a:p>
          <a:p>
            <a:pPr marL="812800" lvl="2" indent="-228600">
              <a:buFont typeface="+mj-lt"/>
              <a:buAutoNum type="arabicPeriod"/>
            </a:pPr>
            <a:r>
              <a:rPr lang="fr-FR" altLang="zh-TW" sz="1000" dirty="0"/>
              <a:t>Modify </a:t>
            </a:r>
            <a:r>
              <a:rPr lang="en-US" altLang="zh-TW" sz="1000" dirty="0"/>
              <a:t> </a:t>
            </a:r>
            <a:r>
              <a:rPr lang="en-US" altLang="zh-TW" sz="1000" b="1" dirty="0">
                <a:solidFill>
                  <a:schemeClr val="accent3">
                    <a:lumMod val="50000"/>
                  </a:schemeClr>
                </a:solidFill>
              </a:rPr>
              <a:t>DDR_320_320_3_ADDR</a:t>
            </a:r>
            <a:r>
              <a:rPr lang="en-US" altLang="zh-TW" sz="1000" dirty="0">
                <a:solidFill>
                  <a:schemeClr val="accent3">
                    <a:lumMod val="50000"/>
                  </a:schemeClr>
                </a:solidFill>
              </a:rPr>
              <a:t> </a:t>
            </a:r>
            <a:r>
              <a:rPr lang="en-US" altLang="zh-TW" sz="1000" dirty="0"/>
              <a:t>address in </a:t>
            </a:r>
            <a:r>
              <a:rPr lang="fr-FR" altLang="zh-TW" sz="1000" dirty="0"/>
              <a:t>va8801_bsp\VA8801\PERIPHERALS\BSP\Components\inc\fiti_camera_cfg.h</a:t>
            </a:r>
            <a:endParaRPr lang="en-US" altLang="zh-TW" sz="1000" dirty="0"/>
          </a:p>
          <a:p>
            <a:pPr lvl="3"/>
            <a:r>
              <a:rPr lang="en-US" altLang="zh-TW" sz="1000" dirty="0"/>
              <a:t>For example: AI Model input image : 320x320x3</a:t>
            </a:r>
            <a:r>
              <a:rPr lang="en-US" altLang="zh-TW" sz="1000" b="1" dirty="0"/>
              <a:t>,</a:t>
            </a:r>
            <a:r>
              <a:rPr lang="en-US" altLang="zh-TW" sz="1000" b="1" dirty="0">
                <a:solidFill>
                  <a:schemeClr val="accent6">
                    <a:lumMod val="50000"/>
                  </a:schemeClr>
                </a:solidFill>
              </a:rPr>
              <a:t> </a:t>
            </a:r>
            <a:r>
              <a:rPr lang="en-US" altLang="zh-TW" sz="1000" b="1" dirty="0">
                <a:solidFill>
                  <a:schemeClr val="accent3">
                    <a:lumMod val="50000"/>
                  </a:schemeClr>
                </a:solidFill>
              </a:rPr>
              <a:t>DDR_320_320_3_ADDR </a:t>
            </a:r>
            <a:r>
              <a:rPr lang="en-US" altLang="zh-TW" sz="1000" dirty="0"/>
              <a:t>= </a:t>
            </a:r>
            <a:r>
              <a:rPr lang="en-US" altLang="zh-TW" sz="1000" kern="0" dirty="0">
                <a:latin typeface="Cambria" panose="02040503050406030204" pitchFamily="18" charset="0"/>
              </a:rPr>
              <a:t>0x81000000 – 0x4B000 = 0x80FB5000</a:t>
            </a:r>
          </a:p>
          <a:p>
            <a:pPr lvl="3"/>
            <a:r>
              <a:rPr lang="en-US" altLang="zh-TW" sz="1000" b="1" dirty="0">
                <a:solidFill>
                  <a:schemeClr val="accent3">
                    <a:lumMod val="50000"/>
                  </a:schemeClr>
                </a:solidFill>
              </a:rPr>
              <a:t>DDR_320_320_3_ADDR </a:t>
            </a:r>
            <a:r>
              <a:rPr lang="en-US" altLang="zh-TW" sz="1000" dirty="0"/>
              <a:t>need setting </a:t>
            </a:r>
            <a:r>
              <a:rPr lang="en-US" altLang="zh-TW" sz="1000" kern="0" dirty="0">
                <a:latin typeface="Cambria" panose="02040503050406030204" pitchFamily="18" charset="0"/>
              </a:rPr>
              <a:t>0x8</a:t>
            </a:r>
            <a:r>
              <a:rPr lang="en-US" altLang="zh-TW" sz="1000" b="1" kern="0" dirty="0">
                <a:latin typeface="Cambria" panose="02040503050406030204" pitchFamily="18" charset="0"/>
              </a:rPr>
              <a:t>8</a:t>
            </a:r>
            <a:r>
              <a:rPr lang="en-US" altLang="zh-TW" sz="1000" kern="0" dirty="0">
                <a:latin typeface="Cambria" panose="02040503050406030204" pitchFamily="18" charset="0"/>
              </a:rPr>
              <a:t>FB5000</a:t>
            </a:r>
          </a:p>
          <a:p>
            <a:pPr lvl="3"/>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76300" lvl="3" indent="0">
              <a:buNone/>
            </a:pPr>
            <a:endParaRPr lang="en-US" altLang="zh-TW" sz="1000" kern="0" dirty="0">
              <a:latin typeface="Cambria" panose="02040503050406030204" pitchFamily="18" charset="0"/>
            </a:endParaRPr>
          </a:p>
          <a:p>
            <a:pPr marL="812800" lvl="2" indent="-228600">
              <a:buFont typeface="+mj-lt"/>
              <a:buAutoNum type="arabicPeriod"/>
            </a:pPr>
            <a:r>
              <a:rPr lang="en-US" altLang="zh-TW" sz="1000" dirty="0"/>
              <a:t>Modify the input image resolution according to the AI model in in </a:t>
            </a:r>
          </a:p>
          <a:p>
            <a:pPr marL="584200" lvl="2" indent="0">
              <a:buNone/>
            </a:pPr>
            <a:r>
              <a:rPr lang="fr-FR" altLang="zh-TW" sz="1000" dirty="0"/>
              <a:t>va8801_bsp\VA8801\PERIPHERALS\BSP\Components\inc\fiti_camera_cfg.h</a:t>
            </a:r>
            <a:endParaRPr lang="en-US" altLang="zh-TW" sz="1000" dirty="0"/>
          </a:p>
          <a:p>
            <a:pPr marL="812800" lvl="2" indent="-228600">
              <a:buFont typeface="+mj-lt"/>
              <a:buAutoNum type="arabicPeriod"/>
            </a:pPr>
            <a:endParaRPr lang="en-US" altLang="zh-TW" sz="12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dirty="0"/>
          </a:p>
        </p:txBody>
      </p:sp>
      <p:grpSp>
        <p:nvGrpSpPr>
          <p:cNvPr id="27" name="群組 26">
            <a:extLst>
              <a:ext uri="{FF2B5EF4-FFF2-40B4-BE49-F238E27FC236}">
                <a16:creationId xmlns:a16="http://schemas.microsoft.com/office/drawing/2014/main" id="{A3ABDD27-3AAF-4246-BD45-705BB9C18F62}"/>
              </a:ext>
            </a:extLst>
          </p:cNvPr>
          <p:cNvGrpSpPr/>
          <p:nvPr/>
        </p:nvGrpSpPr>
        <p:grpSpPr>
          <a:xfrm>
            <a:off x="6923533" y="3153543"/>
            <a:ext cx="2190989" cy="1499828"/>
            <a:chOff x="9734893" y="2517247"/>
            <a:chExt cx="2190989" cy="1499828"/>
          </a:xfrm>
        </p:grpSpPr>
        <p:sp>
          <p:nvSpPr>
            <p:cNvPr id="28" name="矩形 27">
              <a:extLst>
                <a:ext uri="{FF2B5EF4-FFF2-40B4-BE49-F238E27FC236}">
                  <a16:creationId xmlns:a16="http://schemas.microsoft.com/office/drawing/2014/main" id="{0971E232-0A94-4766-9658-199BE830082C}"/>
                </a:ext>
              </a:extLst>
            </p:cNvPr>
            <p:cNvSpPr/>
            <p:nvPr/>
          </p:nvSpPr>
          <p:spPr>
            <a:xfrm>
              <a:off x="10544542" y="2816424"/>
              <a:ext cx="1157680" cy="743742"/>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Model</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endPar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endParaRP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Code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29" name="矩形 28">
              <a:extLst>
                <a:ext uri="{FF2B5EF4-FFF2-40B4-BE49-F238E27FC236}">
                  <a16:creationId xmlns:a16="http://schemas.microsoft.com/office/drawing/2014/main" id="{6F54E47D-2648-4316-96F5-1379653D8E53}"/>
                </a:ext>
              </a:extLst>
            </p:cNvPr>
            <p:cNvSpPr/>
            <p:nvPr/>
          </p:nvSpPr>
          <p:spPr>
            <a:xfrm>
              <a:off x="10544542" y="3553930"/>
              <a:ext cx="1157680" cy="392246"/>
            </a:xfrm>
            <a:prstGeom prst="rect">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 Model </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Input Image data</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30" name="矩形 29">
              <a:extLst>
                <a:ext uri="{FF2B5EF4-FFF2-40B4-BE49-F238E27FC236}">
                  <a16:creationId xmlns:a16="http://schemas.microsoft.com/office/drawing/2014/main" id="{F4A1D41E-EFA8-4E40-B8C9-6A5544BFC485}"/>
                </a:ext>
              </a:extLst>
            </p:cNvPr>
            <p:cNvSpPr/>
            <p:nvPr/>
          </p:nvSpPr>
          <p:spPr>
            <a:xfrm>
              <a:off x="10159052" y="2517247"/>
              <a:ext cx="1766830" cy="261610"/>
            </a:xfrm>
            <a:prstGeom prst="rect">
              <a:avLst/>
            </a:prstGeom>
          </p:spPr>
          <p:txBody>
            <a:bodyPr wrap="none">
              <a:spAutoFit/>
            </a:bodyP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DDR</a:t>
              </a:r>
              <a:r>
                <a:rPr kumimoji="0" lang="en-US" altLang="zh-TW" sz="1100" kern="0" dirty="0">
                  <a:solidFill>
                    <a:srgbClr val="002060"/>
                  </a:solidFill>
                  <a:latin typeface="Cambria" panose="02040503050406030204" pitchFamily="18" charset="0"/>
                </a:rPr>
                <a:t>_</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16M</a:t>
              </a:r>
              <a:r>
                <a:rPr kumimoji="0" lang="zh-TW" altLang="en-US" sz="1100" kern="0" dirty="0">
                  <a:solidFill>
                    <a:srgbClr val="002060"/>
                  </a:solidFill>
                  <a:latin typeface="Cambria" panose="02040503050406030204" pitchFamily="18" charset="0"/>
                </a:rPr>
                <a:t> </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Memory</a:t>
              </a:r>
              <a:r>
                <a:rPr kumimoji="0" lang="zh-TW" altLang="en-US" sz="1100" b="0" i="0" u="none" strike="noStrike" kern="0" cap="none" spc="0" normalizeH="0" baseline="0" noProof="0" dirty="0">
                  <a:ln>
                    <a:noFill/>
                  </a:ln>
                  <a:solidFill>
                    <a:srgbClr val="002060"/>
                  </a:solidFill>
                  <a:effectLst/>
                  <a:uLnTx/>
                  <a:uFillTx/>
                  <a:latin typeface="Cambria" panose="02040503050406030204" pitchFamily="18" charset="0"/>
                </a:rPr>
                <a:t> </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Layout</a:t>
              </a:r>
              <a:endParaRPr kumimoji="0" lang="zh-TW" altLang="en-US" sz="1050" b="0" i="0" u="none" strike="noStrike" kern="0" cap="none" spc="0" normalizeH="0" baseline="0" noProof="0" dirty="0">
                <a:ln>
                  <a:noFill/>
                </a:ln>
                <a:solidFill>
                  <a:srgbClr val="002060"/>
                </a:solidFill>
                <a:effectLst/>
                <a:uLnTx/>
                <a:uFillTx/>
                <a:latin typeface="Calibri"/>
              </a:endParaRPr>
            </a:p>
          </p:txBody>
        </p:sp>
        <p:sp>
          <p:nvSpPr>
            <p:cNvPr id="31" name="矩形 30">
              <a:extLst>
                <a:ext uri="{FF2B5EF4-FFF2-40B4-BE49-F238E27FC236}">
                  <a16:creationId xmlns:a16="http://schemas.microsoft.com/office/drawing/2014/main" id="{97F6FABB-A93A-4417-9432-59BEC7E44B32}"/>
                </a:ext>
              </a:extLst>
            </p:cNvPr>
            <p:cNvSpPr/>
            <p:nvPr/>
          </p:nvSpPr>
          <p:spPr>
            <a:xfrm>
              <a:off x="9734893" y="2739366"/>
              <a:ext cx="86594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effectLst/>
                  <a:uLnTx/>
                  <a:uFillTx/>
                  <a:latin typeface="Cambria" panose="02040503050406030204" pitchFamily="18" charset="0"/>
                </a:rPr>
                <a:t>0x80000000</a:t>
              </a:r>
              <a:endParaRPr kumimoji="0" lang="zh-TW" altLang="en-US" sz="800" b="1" i="0" u="none" strike="noStrike" kern="0" cap="none" spc="0" normalizeH="0" baseline="0" noProof="0" dirty="0">
                <a:ln>
                  <a:noFill/>
                </a:ln>
                <a:effectLst/>
                <a:uLnTx/>
                <a:uFillTx/>
                <a:latin typeface="Calibri"/>
              </a:endParaRPr>
            </a:p>
          </p:txBody>
        </p:sp>
        <p:sp>
          <p:nvSpPr>
            <p:cNvPr id="32" name="矩形 31">
              <a:extLst>
                <a:ext uri="{FF2B5EF4-FFF2-40B4-BE49-F238E27FC236}">
                  <a16:creationId xmlns:a16="http://schemas.microsoft.com/office/drawing/2014/main" id="{5F2928B3-66F0-4647-9938-4BF54BCFCC3D}"/>
                </a:ext>
              </a:extLst>
            </p:cNvPr>
            <p:cNvSpPr/>
            <p:nvPr/>
          </p:nvSpPr>
          <p:spPr>
            <a:xfrm>
              <a:off x="9734893" y="3786243"/>
              <a:ext cx="86594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effectLst/>
                  <a:uLnTx/>
                  <a:uFillTx/>
                  <a:latin typeface="Cambria" panose="02040503050406030204" pitchFamily="18" charset="0"/>
                </a:rPr>
                <a:t>0x81000000</a:t>
              </a:r>
              <a:endParaRPr kumimoji="0" lang="zh-TW" altLang="en-US" sz="1050" b="1" i="0" u="none" strike="noStrike" kern="0" cap="none" spc="0" normalizeH="0" baseline="0" noProof="0" dirty="0">
                <a:ln>
                  <a:noFill/>
                </a:ln>
                <a:effectLst/>
                <a:uLnTx/>
                <a:uFillTx/>
                <a:latin typeface="Calibri"/>
              </a:endParaRPr>
            </a:p>
          </p:txBody>
        </p:sp>
      </p:grpSp>
      <p:grpSp>
        <p:nvGrpSpPr>
          <p:cNvPr id="33" name="群組 32">
            <a:extLst>
              <a:ext uri="{FF2B5EF4-FFF2-40B4-BE49-F238E27FC236}">
                <a16:creationId xmlns:a16="http://schemas.microsoft.com/office/drawing/2014/main" id="{C4E6EDD0-AB21-4647-BC8C-2DA7680C1F13}"/>
              </a:ext>
            </a:extLst>
          </p:cNvPr>
          <p:cNvGrpSpPr/>
          <p:nvPr/>
        </p:nvGrpSpPr>
        <p:grpSpPr>
          <a:xfrm>
            <a:off x="6388511" y="2136501"/>
            <a:ext cx="2705286" cy="792918"/>
            <a:chOff x="808366" y="2071990"/>
            <a:chExt cx="2880320" cy="1003815"/>
          </a:xfrm>
        </p:grpSpPr>
        <p:sp>
          <p:nvSpPr>
            <p:cNvPr id="34" name="矩形: 圓角 33">
              <a:extLst>
                <a:ext uri="{FF2B5EF4-FFF2-40B4-BE49-F238E27FC236}">
                  <a16:creationId xmlns:a16="http://schemas.microsoft.com/office/drawing/2014/main" id="{BFC228B0-078E-4F3A-BCA7-2553051DBC61}"/>
                </a:ext>
              </a:extLst>
            </p:cNvPr>
            <p:cNvSpPr/>
            <p:nvPr/>
          </p:nvSpPr>
          <p:spPr>
            <a:xfrm>
              <a:off x="899591" y="2071990"/>
              <a:ext cx="278909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35" name="矩形: 圓角 34">
              <a:extLst>
                <a:ext uri="{FF2B5EF4-FFF2-40B4-BE49-F238E27FC236}">
                  <a16:creationId xmlns:a16="http://schemas.microsoft.com/office/drawing/2014/main" id="{4DC64FD3-74D9-4AB4-98E4-D90FA1A7BF5A}"/>
                </a:ext>
              </a:extLst>
            </p:cNvPr>
            <p:cNvSpPr/>
            <p:nvPr/>
          </p:nvSpPr>
          <p:spPr>
            <a:xfrm>
              <a:off x="993453" y="2355726"/>
              <a:ext cx="1256289" cy="669797"/>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0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000" kern="0" dirty="0">
                  <a:solidFill>
                    <a:schemeClr val="tx1"/>
                  </a:solidFill>
                  <a:ea typeface="新細明體"/>
                </a:rPr>
                <a:t>Choose Target</a:t>
              </a:r>
            </a:p>
            <a:p>
              <a:pPr algn="ctr" eaLnBrk="1" fontAlgn="auto" hangingPunct="1">
                <a:spcBef>
                  <a:spcPts val="0"/>
                </a:spcBef>
                <a:spcAft>
                  <a:spcPts val="0"/>
                </a:spcAft>
              </a:pPr>
              <a:r>
                <a:rPr lang="en-US" altLang="zh-TW" sz="1000" b="1" kern="0" dirty="0">
                  <a:solidFill>
                    <a:schemeClr val="tx1"/>
                  </a:solidFill>
                  <a:latin typeface="Calibri"/>
                  <a:ea typeface="新細明體"/>
                </a:rPr>
                <a:t>Gesture</a:t>
              </a:r>
              <a:endParaRPr lang="zh-TW" altLang="en-US" sz="1000" b="1" kern="0" dirty="0">
                <a:solidFill>
                  <a:schemeClr val="tx1"/>
                </a:solidFill>
                <a:latin typeface="Calibri"/>
                <a:ea typeface="新細明體"/>
              </a:endParaRPr>
            </a:p>
          </p:txBody>
        </p:sp>
        <p:sp>
          <p:nvSpPr>
            <p:cNvPr id="36" name="矩形: 圓角 35">
              <a:extLst>
                <a:ext uri="{FF2B5EF4-FFF2-40B4-BE49-F238E27FC236}">
                  <a16:creationId xmlns:a16="http://schemas.microsoft.com/office/drawing/2014/main" id="{8043BAD2-3E4C-483F-8862-A2A33626C245}"/>
                </a:ext>
              </a:extLst>
            </p:cNvPr>
            <p:cNvSpPr/>
            <p:nvPr/>
          </p:nvSpPr>
          <p:spPr>
            <a:xfrm>
              <a:off x="2343602" y="2355726"/>
              <a:ext cx="1268277" cy="669797"/>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000" kern="0" dirty="0">
                  <a:solidFill>
                    <a:schemeClr val="tx1"/>
                  </a:solidFill>
                  <a:latin typeface="Calibri"/>
                  <a:ea typeface="新細明體"/>
                </a:rPr>
                <a:t>NPU Project</a:t>
              </a:r>
            </a:p>
            <a:p>
              <a:pPr algn="ctr" eaLnBrk="1" fontAlgn="auto" hangingPunct="1">
                <a:spcBef>
                  <a:spcPts val="0"/>
                </a:spcBef>
                <a:spcAft>
                  <a:spcPts val="0"/>
                </a:spcAft>
              </a:pPr>
              <a:r>
                <a:rPr lang="en-US" altLang="zh-TW" sz="1000" kern="0" dirty="0">
                  <a:solidFill>
                    <a:schemeClr val="tx1"/>
                  </a:solidFill>
                  <a:latin typeface="Calibri"/>
                  <a:ea typeface="新細明體"/>
                </a:rPr>
                <a:t>Choose Target</a:t>
              </a:r>
            </a:p>
            <a:p>
              <a:pPr algn="ctr" eaLnBrk="1" fontAlgn="auto" hangingPunct="1">
                <a:spcBef>
                  <a:spcPts val="0"/>
                </a:spcBef>
                <a:spcAft>
                  <a:spcPts val="0"/>
                </a:spcAft>
              </a:pPr>
              <a:r>
                <a:rPr lang="en-US" altLang="zh-TW" sz="1000" b="1" kern="0" dirty="0">
                  <a:solidFill>
                    <a:schemeClr val="tx1"/>
                  </a:solidFill>
                  <a:ea typeface="新細明體"/>
                </a:rPr>
                <a:t>Gesture</a:t>
              </a:r>
              <a:endParaRPr lang="zh-TW" altLang="en-US" sz="1000" b="1" kern="0" dirty="0">
                <a:solidFill>
                  <a:schemeClr val="tx1"/>
                </a:solidFill>
                <a:ea typeface="新細明體"/>
              </a:endParaRPr>
            </a:p>
          </p:txBody>
        </p:sp>
        <p:sp>
          <p:nvSpPr>
            <p:cNvPr id="37" name="文字方塊 36">
              <a:extLst>
                <a:ext uri="{FF2B5EF4-FFF2-40B4-BE49-F238E27FC236}">
                  <a16:creationId xmlns:a16="http://schemas.microsoft.com/office/drawing/2014/main" id="{E00A4EC6-AE55-4BA2-9D4A-0F31AD9925FA}"/>
                </a:ext>
              </a:extLst>
            </p:cNvPr>
            <p:cNvSpPr txBox="1"/>
            <p:nvPr/>
          </p:nvSpPr>
          <p:spPr>
            <a:xfrm>
              <a:off x="808366" y="2071990"/>
              <a:ext cx="1620181" cy="246221"/>
            </a:xfrm>
            <a:prstGeom prst="rect">
              <a:avLst/>
            </a:prstGeom>
            <a:noFill/>
          </p:spPr>
          <p:txBody>
            <a:bodyPr wrap="square" rtlCol="0">
              <a:spAutoFit/>
            </a:bodyPr>
            <a:lstStyle/>
            <a:p>
              <a:pPr algn="ctr"/>
              <a:r>
                <a:rPr lang="en-US" altLang="zh-TW" sz="1000" dirty="0"/>
                <a:t>CPU(System)</a:t>
              </a:r>
              <a:endParaRPr lang="zh-TW" altLang="en-US" sz="1000" dirty="0"/>
            </a:p>
          </p:txBody>
        </p:sp>
        <p:sp>
          <p:nvSpPr>
            <p:cNvPr id="38" name="文字方塊 37">
              <a:extLst>
                <a:ext uri="{FF2B5EF4-FFF2-40B4-BE49-F238E27FC236}">
                  <a16:creationId xmlns:a16="http://schemas.microsoft.com/office/drawing/2014/main" id="{AB0BAB72-A665-4C9F-AEC2-D4049D747D4F}"/>
                </a:ext>
              </a:extLst>
            </p:cNvPr>
            <p:cNvSpPr txBox="1"/>
            <p:nvPr/>
          </p:nvSpPr>
          <p:spPr>
            <a:xfrm>
              <a:off x="2297734" y="2078727"/>
              <a:ext cx="1152128" cy="261610"/>
            </a:xfrm>
            <a:prstGeom prst="rect">
              <a:avLst/>
            </a:prstGeom>
            <a:noFill/>
          </p:spPr>
          <p:txBody>
            <a:bodyPr wrap="square" rtlCol="0">
              <a:spAutoFit/>
            </a:bodyPr>
            <a:lstStyle/>
            <a:p>
              <a:pPr algn="ctr"/>
              <a:r>
                <a:rPr lang="en-US" altLang="zh-TW" sz="1050" dirty="0"/>
                <a:t>NPU(AI)</a:t>
              </a:r>
              <a:endParaRPr lang="zh-TW" altLang="en-US" sz="1050" dirty="0"/>
            </a:p>
          </p:txBody>
        </p:sp>
      </p:grpSp>
      <p:pic>
        <p:nvPicPr>
          <p:cNvPr id="2" name="圖片 1">
            <a:extLst>
              <a:ext uri="{FF2B5EF4-FFF2-40B4-BE49-F238E27FC236}">
                <a16:creationId xmlns:a16="http://schemas.microsoft.com/office/drawing/2014/main" id="{5E4217BB-DE3E-411A-8FFB-20F024B9C2B1}"/>
              </a:ext>
            </a:extLst>
          </p:cNvPr>
          <p:cNvPicPr>
            <a:picLocks noChangeAspect="1"/>
          </p:cNvPicPr>
          <p:nvPr/>
        </p:nvPicPr>
        <p:blipFill>
          <a:blip r:embed="rId2"/>
          <a:stretch>
            <a:fillRect/>
          </a:stretch>
        </p:blipFill>
        <p:spPr>
          <a:xfrm>
            <a:off x="1249274" y="2240398"/>
            <a:ext cx="3227401" cy="1074028"/>
          </a:xfrm>
          <a:prstGeom prst="rect">
            <a:avLst/>
          </a:prstGeom>
        </p:spPr>
      </p:pic>
      <p:sp>
        <p:nvSpPr>
          <p:cNvPr id="39" name="矩形 38">
            <a:extLst>
              <a:ext uri="{FF2B5EF4-FFF2-40B4-BE49-F238E27FC236}">
                <a16:creationId xmlns:a16="http://schemas.microsoft.com/office/drawing/2014/main" id="{F143511F-27D7-4A1B-9716-119B8A688E3C}"/>
              </a:ext>
            </a:extLst>
          </p:cNvPr>
          <p:cNvSpPr/>
          <p:nvPr/>
        </p:nvSpPr>
        <p:spPr>
          <a:xfrm>
            <a:off x="1460376" y="2666617"/>
            <a:ext cx="2639017" cy="121033"/>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pic>
        <p:nvPicPr>
          <p:cNvPr id="3" name="圖片 2">
            <a:extLst>
              <a:ext uri="{FF2B5EF4-FFF2-40B4-BE49-F238E27FC236}">
                <a16:creationId xmlns:a16="http://schemas.microsoft.com/office/drawing/2014/main" id="{08BE33BD-FA76-4BFD-A625-B0B704452667}"/>
              </a:ext>
            </a:extLst>
          </p:cNvPr>
          <p:cNvPicPr>
            <a:picLocks noChangeAspect="1"/>
          </p:cNvPicPr>
          <p:nvPr/>
        </p:nvPicPr>
        <p:blipFill>
          <a:blip r:embed="rId3"/>
          <a:stretch>
            <a:fillRect/>
          </a:stretch>
        </p:blipFill>
        <p:spPr>
          <a:xfrm>
            <a:off x="1249274" y="3831540"/>
            <a:ext cx="2170598" cy="1116057"/>
          </a:xfrm>
          <a:prstGeom prst="rect">
            <a:avLst/>
          </a:prstGeom>
        </p:spPr>
      </p:pic>
      <p:sp>
        <p:nvSpPr>
          <p:cNvPr id="40" name="矩形 39">
            <a:extLst>
              <a:ext uri="{FF2B5EF4-FFF2-40B4-BE49-F238E27FC236}">
                <a16:creationId xmlns:a16="http://schemas.microsoft.com/office/drawing/2014/main" id="{0B5A1105-DD15-44BA-B170-5C0898E5F5E6}"/>
              </a:ext>
            </a:extLst>
          </p:cNvPr>
          <p:cNvSpPr/>
          <p:nvPr/>
        </p:nvSpPr>
        <p:spPr>
          <a:xfrm>
            <a:off x="1249275" y="4504654"/>
            <a:ext cx="1954574" cy="27716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1" name="矩形 40">
            <a:extLst>
              <a:ext uri="{FF2B5EF4-FFF2-40B4-BE49-F238E27FC236}">
                <a16:creationId xmlns:a16="http://schemas.microsoft.com/office/drawing/2014/main" id="{3664AED8-43C6-4400-B234-B3A5BD28C432}"/>
              </a:ext>
            </a:extLst>
          </p:cNvPr>
          <p:cNvSpPr/>
          <p:nvPr/>
        </p:nvSpPr>
        <p:spPr>
          <a:xfrm>
            <a:off x="3362409" y="4400304"/>
            <a:ext cx="3156300" cy="600164"/>
          </a:xfrm>
          <a:prstGeom prst="rect">
            <a:avLst/>
          </a:prstGeom>
        </p:spPr>
        <p:txBody>
          <a:bodyPr wrap="squar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effectLst/>
                <a:highlight>
                  <a:srgbClr val="FFFF00"/>
                </a:highlight>
                <a:uLnTx/>
                <a:uFillTx/>
                <a:latin typeface="+mn-lt"/>
              </a:rPr>
              <a:t>Note2.</a:t>
            </a:r>
            <a:br>
              <a:rPr kumimoji="0" lang="en-US" altLang="zh-TW" sz="1100" i="0" u="none" strike="noStrike" kern="0" cap="none" spc="0" normalizeH="0" baseline="0" noProof="0" dirty="0">
                <a:ln>
                  <a:noFill/>
                </a:ln>
                <a:effectLst/>
                <a:uLnTx/>
                <a:uFillTx/>
                <a:latin typeface="+mn-lt"/>
              </a:rPr>
            </a:br>
            <a:r>
              <a:rPr kumimoji="0" lang="en-US" altLang="zh-TW" sz="1100" b="1" i="0" u="none" strike="noStrike" kern="0" cap="none" spc="0" normalizeH="0" baseline="0" noProof="0" dirty="0">
                <a:ln>
                  <a:noFill/>
                </a:ln>
                <a:effectLst/>
                <a:uLnTx/>
                <a:uFillTx/>
                <a:latin typeface="+mn-lt"/>
              </a:rPr>
              <a:t>RGB</a:t>
            </a:r>
            <a:r>
              <a:rPr kumimoji="0" lang="en-US" altLang="zh-TW" sz="1100" i="0" u="none" strike="noStrike" kern="0" cap="none" spc="0" normalizeH="0" baseline="0" noProof="0" dirty="0">
                <a:ln>
                  <a:noFill/>
                </a:ln>
                <a:effectLst/>
                <a:uLnTx/>
                <a:uFillTx/>
                <a:latin typeface="+mn-lt"/>
              </a:rPr>
              <a:t>  : </a:t>
            </a:r>
            <a:r>
              <a:rPr kumimoji="0" lang="en-US" altLang="zh-TW" sz="1100" kern="0" dirty="0">
                <a:latin typeface="+mn-lt"/>
              </a:rPr>
              <a:t>#define ISP1_CH    (uint16_t)3 </a:t>
            </a:r>
          </a:p>
          <a:p>
            <a:pPr defTabSz="914184" fontAlgn="auto">
              <a:spcBef>
                <a:spcPts val="0"/>
              </a:spcBef>
              <a:spcAft>
                <a:spcPts val="0"/>
              </a:spcAft>
              <a:defRPr/>
            </a:pPr>
            <a:r>
              <a:rPr kumimoji="0" lang="en-US" altLang="zh-TW" sz="1100" b="1" kern="0" dirty="0">
                <a:latin typeface="+mn-lt"/>
              </a:rPr>
              <a:t>Gray</a:t>
            </a:r>
            <a:r>
              <a:rPr kumimoji="0" lang="en-US" altLang="zh-TW" sz="1100" kern="0" dirty="0">
                <a:latin typeface="+mn-lt"/>
              </a:rPr>
              <a:t> : #define ISP1_CH    (uint16_t)1</a:t>
            </a:r>
            <a:endParaRPr kumimoji="0" lang="zh-TW" altLang="en-US" sz="1100" kern="0" dirty="0">
              <a:latin typeface="+mn-lt"/>
            </a:endParaRPr>
          </a:p>
        </p:txBody>
      </p:sp>
      <p:sp>
        <p:nvSpPr>
          <p:cNvPr id="44" name="矩形 43">
            <a:extLst>
              <a:ext uri="{FF2B5EF4-FFF2-40B4-BE49-F238E27FC236}">
                <a16:creationId xmlns:a16="http://schemas.microsoft.com/office/drawing/2014/main" id="{EED34158-C88C-440E-85D0-9B14BF28211F}"/>
              </a:ext>
            </a:extLst>
          </p:cNvPr>
          <p:cNvSpPr/>
          <p:nvPr/>
        </p:nvSpPr>
        <p:spPr>
          <a:xfrm>
            <a:off x="1403648" y="3831541"/>
            <a:ext cx="1954574" cy="180370"/>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45" name="矩形 44">
            <a:extLst>
              <a:ext uri="{FF2B5EF4-FFF2-40B4-BE49-F238E27FC236}">
                <a16:creationId xmlns:a16="http://schemas.microsoft.com/office/drawing/2014/main" id="{92228FB7-A3CE-4927-9BB0-0E2448B5776A}"/>
              </a:ext>
            </a:extLst>
          </p:cNvPr>
          <p:cNvSpPr/>
          <p:nvPr/>
        </p:nvSpPr>
        <p:spPr>
          <a:xfrm>
            <a:off x="3358222" y="3795772"/>
            <a:ext cx="3156300" cy="430887"/>
          </a:xfrm>
          <a:prstGeom prst="rect">
            <a:avLst/>
          </a:prstGeom>
        </p:spPr>
        <p:txBody>
          <a:bodyPr wrap="squar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effectLst/>
                <a:highlight>
                  <a:srgbClr val="FFFF00"/>
                </a:highlight>
                <a:uLnTx/>
                <a:uFillTx/>
                <a:latin typeface="+mn-lt"/>
              </a:rPr>
              <a:t>Note1.</a:t>
            </a:r>
            <a:br>
              <a:rPr kumimoji="0" lang="en-US" altLang="zh-TW" sz="1100" i="0" u="none" strike="noStrike" kern="0" cap="none" spc="0" normalizeH="0" baseline="0" noProof="0" dirty="0">
                <a:ln>
                  <a:noFill/>
                </a:ln>
                <a:effectLst/>
                <a:uLnTx/>
                <a:uFillTx/>
                <a:latin typeface="+mn-lt"/>
              </a:rPr>
            </a:br>
            <a:r>
              <a:rPr kumimoji="0" lang="en-US" altLang="zh-TW" sz="1100" b="1" kern="0" dirty="0">
                <a:latin typeface="+mn-lt"/>
              </a:rPr>
              <a:t>GC0308 Camera input resolution, do not modify</a:t>
            </a:r>
            <a:endParaRPr kumimoji="0" lang="zh-TW" altLang="en-US" sz="1100" kern="0" dirty="0">
              <a:latin typeface="+mn-lt"/>
            </a:endParaRPr>
          </a:p>
        </p:txBody>
      </p:sp>
    </p:spTree>
    <p:extLst>
      <p:ext uri="{BB962C8B-B14F-4D97-AF65-F5344CB8AC3E}">
        <p14:creationId xmlns:p14="http://schemas.microsoft.com/office/powerpoint/2010/main" val="29251648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2B406304-D0FC-4778-BFC3-CE4078CD24C4}"/>
              </a:ext>
            </a:extLst>
          </p:cNvPr>
          <p:cNvSpPr>
            <a:spLocks noGrp="1"/>
          </p:cNvSpPr>
          <p:nvPr>
            <p:ph type="title"/>
          </p:nvPr>
        </p:nvSpPr>
        <p:spPr/>
        <p:txBody>
          <a:bodyPr/>
          <a:lstStyle/>
          <a:p>
            <a:r>
              <a:rPr lang="en-US" altLang="zh-TW" sz="2000" dirty="0"/>
              <a:t>Self-develop AI Model – How to Modify SDK</a:t>
            </a:r>
            <a:r>
              <a:rPr lang="zh-TW" altLang="en-US" sz="2000" dirty="0"/>
              <a:t> </a:t>
            </a:r>
            <a:r>
              <a:rPr lang="en-US" altLang="zh-TW" sz="2000" dirty="0"/>
              <a:t>Project</a:t>
            </a:r>
            <a:r>
              <a:rPr lang="zh-TW" altLang="en-US" sz="2000" dirty="0"/>
              <a:t> </a:t>
            </a:r>
            <a:r>
              <a:rPr lang="en-US" altLang="zh-TW" sz="2000" dirty="0"/>
              <a:t>2</a:t>
            </a:r>
            <a:endParaRPr lang="zh-TW" altLang="en-US" sz="2000" dirty="0"/>
          </a:p>
        </p:txBody>
      </p:sp>
      <p:sp>
        <p:nvSpPr>
          <p:cNvPr id="4" name="投影片編號版面配置區 3">
            <a:extLst>
              <a:ext uri="{FF2B5EF4-FFF2-40B4-BE49-F238E27FC236}">
                <a16:creationId xmlns:a16="http://schemas.microsoft.com/office/drawing/2014/main" id="{90CF44BA-763B-4739-BDAE-5B16BD5F6DA4}"/>
              </a:ext>
            </a:extLst>
          </p:cNvPr>
          <p:cNvSpPr>
            <a:spLocks noGrp="1"/>
          </p:cNvSpPr>
          <p:nvPr>
            <p:ph type="sldNum" sz="quarter" idx="12"/>
          </p:nvPr>
        </p:nvSpPr>
        <p:spPr/>
        <p:txBody>
          <a:bodyPr/>
          <a:lstStyle/>
          <a:p>
            <a:pPr>
              <a:defRPr/>
            </a:pPr>
            <a:fld id="{4B3ACDE6-671C-4727-9FA5-28FEF2D6468C}" type="slidenum">
              <a:rPr lang="zh-TW" altLang="en-US" smtClean="0"/>
              <a:pPr>
                <a:defRPr/>
              </a:pPr>
              <a:t>47</a:t>
            </a:fld>
            <a:endParaRPr lang="zh-TW" altLang="en-US"/>
          </a:p>
        </p:txBody>
      </p:sp>
      <p:sp>
        <p:nvSpPr>
          <p:cNvPr id="6" name="內容版面配置區 5">
            <a:extLst>
              <a:ext uri="{FF2B5EF4-FFF2-40B4-BE49-F238E27FC236}">
                <a16:creationId xmlns:a16="http://schemas.microsoft.com/office/drawing/2014/main" id="{64FC2143-08E9-44D3-881D-2E6FC78B92B0}"/>
              </a:ext>
            </a:extLst>
          </p:cNvPr>
          <p:cNvSpPr>
            <a:spLocks noGrp="1"/>
          </p:cNvSpPr>
          <p:nvPr>
            <p:ph idx="4294967295"/>
          </p:nvPr>
        </p:nvSpPr>
        <p:spPr>
          <a:xfrm>
            <a:off x="0" y="906463"/>
            <a:ext cx="8331200" cy="3263900"/>
          </a:xfrm>
        </p:spPr>
        <p:txBody>
          <a:bodyPr/>
          <a:lstStyle/>
          <a:p>
            <a:r>
              <a:rPr lang="en-US" altLang="zh-TW" sz="1400" dirty="0"/>
              <a:t>If you are developing your own AI model in TinyML and NPU projects, it is recommended to choose Gesture as the target for code-based modifications. The areas that need to be modified are as follows</a:t>
            </a:r>
          </a:p>
          <a:p>
            <a:pPr lvl="1">
              <a:buFont typeface="Wingdings" panose="05000000000000000000" pitchFamily="2" charset="2"/>
              <a:buChar char="n"/>
            </a:pPr>
            <a:r>
              <a:rPr lang="en-US" altLang="zh-TW" sz="1600" dirty="0"/>
              <a:t>TinyML Project</a:t>
            </a:r>
          </a:p>
          <a:p>
            <a:pPr marL="812800" lvl="2" indent="-228600">
              <a:buFont typeface="+mj-lt"/>
              <a:buAutoNum type="arabicPeriod" startAt="3"/>
            </a:pPr>
            <a:r>
              <a:rPr lang="en-US" altLang="zh-TW" sz="1000" dirty="0"/>
              <a:t>If the input image is a grayscale image, you need to change the ISP_GRAY_OUTPUT_EN setting in  </a:t>
            </a:r>
          </a:p>
          <a:p>
            <a:pPr marL="584200" lvl="2" indent="0">
              <a:buNone/>
            </a:pPr>
            <a:r>
              <a:rPr lang="fr-FR" altLang="zh-TW" sz="1000" dirty="0"/>
              <a:t>va8801_bsp\VA8801\PERIPHERALS\BSP\Components\inc\fiti_camera_cfg.h</a:t>
            </a:r>
            <a:endParaRPr lang="en-US" altLang="zh-TW" sz="1000" dirty="0"/>
          </a:p>
          <a:p>
            <a:pPr marL="812800" lvl="2" indent="-228600">
              <a:buFont typeface="+mj-lt"/>
              <a:buAutoNum type="arabicPeriod"/>
            </a:pPr>
            <a:endParaRPr lang="en-US" altLang="zh-TW" sz="12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kern="0" dirty="0">
              <a:latin typeface="Cambria" panose="02040503050406030204" pitchFamily="18" charset="0"/>
            </a:endParaRPr>
          </a:p>
          <a:p>
            <a:pPr marL="584200" lvl="2" indent="0">
              <a:buNone/>
            </a:pPr>
            <a:endParaRPr lang="en-US" altLang="zh-TW" sz="1000" dirty="0"/>
          </a:p>
        </p:txBody>
      </p:sp>
      <p:grpSp>
        <p:nvGrpSpPr>
          <p:cNvPr id="27" name="群組 26">
            <a:extLst>
              <a:ext uri="{FF2B5EF4-FFF2-40B4-BE49-F238E27FC236}">
                <a16:creationId xmlns:a16="http://schemas.microsoft.com/office/drawing/2014/main" id="{A3ABDD27-3AAF-4246-BD45-705BB9C18F62}"/>
              </a:ext>
            </a:extLst>
          </p:cNvPr>
          <p:cNvGrpSpPr/>
          <p:nvPr/>
        </p:nvGrpSpPr>
        <p:grpSpPr>
          <a:xfrm>
            <a:off x="6931505" y="3352886"/>
            <a:ext cx="2190989" cy="1499828"/>
            <a:chOff x="9734893" y="2517247"/>
            <a:chExt cx="2190989" cy="1499828"/>
          </a:xfrm>
        </p:grpSpPr>
        <p:sp>
          <p:nvSpPr>
            <p:cNvPr id="28" name="矩形 27">
              <a:extLst>
                <a:ext uri="{FF2B5EF4-FFF2-40B4-BE49-F238E27FC236}">
                  <a16:creationId xmlns:a16="http://schemas.microsoft.com/office/drawing/2014/main" id="{0971E232-0A94-4766-9658-199BE830082C}"/>
                </a:ext>
              </a:extLst>
            </p:cNvPr>
            <p:cNvSpPr/>
            <p:nvPr/>
          </p:nvSpPr>
          <p:spPr>
            <a:xfrm>
              <a:off x="10544542" y="2816424"/>
              <a:ext cx="1157680" cy="743742"/>
            </a:xfrm>
            <a:prstGeom prst="rect">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Model</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endPar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endParaRP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a:t>
              </a:r>
              <a:r>
                <a:rPr kumimoji="0" lang="zh-TW" altLang="en-US"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 </a:t>
              </a: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Code</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29" name="矩形 28">
              <a:extLst>
                <a:ext uri="{FF2B5EF4-FFF2-40B4-BE49-F238E27FC236}">
                  <a16:creationId xmlns:a16="http://schemas.microsoft.com/office/drawing/2014/main" id="{6F54E47D-2648-4316-96F5-1379653D8E53}"/>
                </a:ext>
              </a:extLst>
            </p:cNvPr>
            <p:cNvSpPr/>
            <p:nvPr/>
          </p:nvSpPr>
          <p:spPr>
            <a:xfrm>
              <a:off x="10544542" y="3553930"/>
              <a:ext cx="1157680" cy="392246"/>
            </a:xfrm>
            <a:prstGeom prst="rect">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AI Model </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Input Image data</a:t>
              </a:r>
            </a:p>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900" b="0" i="0" u="none" strike="noStrike" kern="0" cap="none" spc="0" normalizeH="0" baseline="0" noProof="0" dirty="0">
                  <a:ln>
                    <a:noFill/>
                  </a:ln>
                  <a:solidFill>
                    <a:prstClr val="white"/>
                  </a:solidFill>
                  <a:effectLst/>
                  <a:uLnTx/>
                  <a:uFillTx/>
                  <a:latin typeface="Calibri"/>
                  <a:ea typeface="新細明體" panose="02020500000000000000" pitchFamily="18" charset="-120"/>
                  <a:cs typeface="+mn-cs"/>
                </a:rPr>
                <a:t>Usage Space</a:t>
              </a:r>
            </a:p>
          </p:txBody>
        </p:sp>
        <p:sp>
          <p:nvSpPr>
            <p:cNvPr id="30" name="矩形 29">
              <a:extLst>
                <a:ext uri="{FF2B5EF4-FFF2-40B4-BE49-F238E27FC236}">
                  <a16:creationId xmlns:a16="http://schemas.microsoft.com/office/drawing/2014/main" id="{F4A1D41E-EFA8-4E40-B8C9-6A5544BFC485}"/>
                </a:ext>
              </a:extLst>
            </p:cNvPr>
            <p:cNvSpPr/>
            <p:nvPr/>
          </p:nvSpPr>
          <p:spPr>
            <a:xfrm>
              <a:off x="10159052" y="2517247"/>
              <a:ext cx="1766830" cy="261610"/>
            </a:xfrm>
            <a:prstGeom prst="rect">
              <a:avLst/>
            </a:prstGeom>
          </p:spPr>
          <p:txBody>
            <a:bodyPr wrap="none">
              <a:spAutoFit/>
            </a:bodyPr>
            <a:lstStyle/>
            <a:p>
              <a:pPr marL="0" marR="0" lvl="0" indent="0" algn="ctr" defTabSz="914184" eaLnBrk="1" fontAlgn="auto" latinLnBrk="0" hangingPunct="1">
                <a:lnSpc>
                  <a:spcPct val="100000"/>
                </a:lnSpc>
                <a:spcBef>
                  <a:spcPts val="0"/>
                </a:spcBef>
                <a:spcAft>
                  <a:spcPts val="0"/>
                </a:spcAft>
                <a:buClrTx/>
                <a:buSzTx/>
                <a:buFontTx/>
                <a:buNone/>
                <a:tabLst/>
                <a:defRPr/>
              </a:pP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DDR</a:t>
              </a:r>
              <a:r>
                <a:rPr kumimoji="0" lang="en-US" altLang="zh-TW" sz="1100" kern="0" dirty="0">
                  <a:solidFill>
                    <a:srgbClr val="002060"/>
                  </a:solidFill>
                  <a:latin typeface="Cambria" panose="02040503050406030204" pitchFamily="18" charset="0"/>
                </a:rPr>
                <a:t>_</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16M</a:t>
              </a:r>
              <a:r>
                <a:rPr kumimoji="0" lang="zh-TW" altLang="en-US" sz="1100" kern="0" dirty="0">
                  <a:solidFill>
                    <a:srgbClr val="002060"/>
                  </a:solidFill>
                  <a:latin typeface="Cambria" panose="02040503050406030204" pitchFamily="18" charset="0"/>
                </a:rPr>
                <a:t> </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Memory</a:t>
              </a:r>
              <a:r>
                <a:rPr kumimoji="0" lang="zh-TW" altLang="en-US" sz="1100" b="0" i="0" u="none" strike="noStrike" kern="0" cap="none" spc="0" normalizeH="0" baseline="0" noProof="0" dirty="0">
                  <a:ln>
                    <a:noFill/>
                  </a:ln>
                  <a:solidFill>
                    <a:srgbClr val="002060"/>
                  </a:solidFill>
                  <a:effectLst/>
                  <a:uLnTx/>
                  <a:uFillTx/>
                  <a:latin typeface="Cambria" panose="02040503050406030204" pitchFamily="18" charset="0"/>
                </a:rPr>
                <a:t> </a:t>
              </a:r>
              <a:r>
                <a:rPr kumimoji="0" lang="en-US" altLang="zh-TW" sz="1100" b="0" i="0" u="none" strike="noStrike" kern="0" cap="none" spc="0" normalizeH="0" baseline="0" noProof="0" dirty="0">
                  <a:ln>
                    <a:noFill/>
                  </a:ln>
                  <a:solidFill>
                    <a:srgbClr val="002060"/>
                  </a:solidFill>
                  <a:effectLst/>
                  <a:uLnTx/>
                  <a:uFillTx/>
                  <a:latin typeface="Cambria" panose="02040503050406030204" pitchFamily="18" charset="0"/>
                </a:rPr>
                <a:t>Layout</a:t>
              </a:r>
              <a:endParaRPr kumimoji="0" lang="zh-TW" altLang="en-US" sz="1050" b="0" i="0" u="none" strike="noStrike" kern="0" cap="none" spc="0" normalizeH="0" baseline="0" noProof="0" dirty="0">
                <a:ln>
                  <a:noFill/>
                </a:ln>
                <a:solidFill>
                  <a:srgbClr val="002060"/>
                </a:solidFill>
                <a:effectLst/>
                <a:uLnTx/>
                <a:uFillTx/>
                <a:latin typeface="Calibri"/>
              </a:endParaRPr>
            </a:p>
          </p:txBody>
        </p:sp>
        <p:sp>
          <p:nvSpPr>
            <p:cNvPr id="31" name="矩形 30">
              <a:extLst>
                <a:ext uri="{FF2B5EF4-FFF2-40B4-BE49-F238E27FC236}">
                  <a16:creationId xmlns:a16="http://schemas.microsoft.com/office/drawing/2014/main" id="{97F6FABB-A93A-4417-9432-59BEC7E44B32}"/>
                </a:ext>
              </a:extLst>
            </p:cNvPr>
            <p:cNvSpPr/>
            <p:nvPr/>
          </p:nvSpPr>
          <p:spPr>
            <a:xfrm>
              <a:off x="9734893" y="2739366"/>
              <a:ext cx="86594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effectLst/>
                  <a:uLnTx/>
                  <a:uFillTx/>
                  <a:latin typeface="Cambria" panose="02040503050406030204" pitchFamily="18" charset="0"/>
                </a:rPr>
                <a:t>0x80000000</a:t>
              </a:r>
              <a:endParaRPr kumimoji="0" lang="zh-TW" altLang="en-US" sz="800" b="1" i="0" u="none" strike="noStrike" kern="0" cap="none" spc="0" normalizeH="0" baseline="0" noProof="0" dirty="0">
                <a:ln>
                  <a:noFill/>
                </a:ln>
                <a:effectLst/>
                <a:uLnTx/>
                <a:uFillTx/>
                <a:latin typeface="Calibri"/>
              </a:endParaRPr>
            </a:p>
          </p:txBody>
        </p:sp>
        <p:sp>
          <p:nvSpPr>
            <p:cNvPr id="32" name="矩形 31">
              <a:extLst>
                <a:ext uri="{FF2B5EF4-FFF2-40B4-BE49-F238E27FC236}">
                  <a16:creationId xmlns:a16="http://schemas.microsoft.com/office/drawing/2014/main" id="{5F2928B3-66F0-4647-9938-4BF54BCFCC3D}"/>
                </a:ext>
              </a:extLst>
            </p:cNvPr>
            <p:cNvSpPr/>
            <p:nvPr/>
          </p:nvSpPr>
          <p:spPr>
            <a:xfrm>
              <a:off x="9734893" y="3786243"/>
              <a:ext cx="865943" cy="230832"/>
            </a:xfrm>
            <a:prstGeom prst="rect">
              <a:avLst/>
            </a:prstGeom>
          </p:spPr>
          <p:txBody>
            <a:bodyPr wrap="non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900" b="1" i="0" u="none" strike="noStrike" kern="0" cap="none" spc="0" normalizeH="0" baseline="0" noProof="0" dirty="0">
                  <a:ln>
                    <a:noFill/>
                  </a:ln>
                  <a:effectLst/>
                  <a:uLnTx/>
                  <a:uFillTx/>
                  <a:latin typeface="Cambria" panose="02040503050406030204" pitchFamily="18" charset="0"/>
                </a:rPr>
                <a:t>0x81000000</a:t>
              </a:r>
              <a:endParaRPr kumimoji="0" lang="zh-TW" altLang="en-US" sz="1050" b="1" i="0" u="none" strike="noStrike" kern="0" cap="none" spc="0" normalizeH="0" baseline="0" noProof="0" dirty="0">
                <a:ln>
                  <a:noFill/>
                </a:ln>
                <a:effectLst/>
                <a:uLnTx/>
                <a:uFillTx/>
                <a:latin typeface="Calibri"/>
              </a:endParaRPr>
            </a:p>
          </p:txBody>
        </p:sp>
      </p:grpSp>
      <p:grpSp>
        <p:nvGrpSpPr>
          <p:cNvPr id="33" name="群組 32">
            <a:extLst>
              <a:ext uri="{FF2B5EF4-FFF2-40B4-BE49-F238E27FC236}">
                <a16:creationId xmlns:a16="http://schemas.microsoft.com/office/drawing/2014/main" id="{C4E6EDD0-AB21-4647-BC8C-2DA7680C1F13}"/>
              </a:ext>
            </a:extLst>
          </p:cNvPr>
          <p:cNvGrpSpPr/>
          <p:nvPr/>
        </p:nvGrpSpPr>
        <p:grpSpPr>
          <a:xfrm>
            <a:off x="6388511" y="2442493"/>
            <a:ext cx="2705286" cy="792918"/>
            <a:chOff x="808366" y="2071990"/>
            <a:chExt cx="2880320" cy="1003815"/>
          </a:xfrm>
        </p:grpSpPr>
        <p:sp>
          <p:nvSpPr>
            <p:cNvPr id="34" name="矩形: 圓角 33">
              <a:extLst>
                <a:ext uri="{FF2B5EF4-FFF2-40B4-BE49-F238E27FC236}">
                  <a16:creationId xmlns:a16="http://schemas.microsoft.com/office/drawing/2014/main" id="{BFC228B0-078E-4F3A-BCA7-2553051DBC61}"/>
                </a:ext>
              </a:extLst>
            </p:cNvPr>
            <p:cNvSpPr/>
            <p:nvPr/>
          </p:nvSpPr>
          <p:spPr>
            <a:xfrm>
              <a:off x="899591" y="2071990"/>
              <a:ext cx="2789095" cy="1003815"/>
            </a:xfrm>
            <a:prstGeom prst="roundRect">
              <a:avLst/>
            </a:prstGeom>
            <a:ln/>
          </p:spPr>
          <p:style>
            <a:lnRef idx="1">
              <a:schemeClr val="dk1"/>
            </a:lnRef>
            <a:fillRef idx="2">
              <a:schemeClr val="dk1"/>
            </a:fillRef>
            <a:effectRef idx="1">
              <a:schemeClr val="dk1"/>
            </a:effectRef>
            <a:fontRef idx="minor">
              <a:schemeClr val="dk1"/>
            </a:fontRef>
          </p:style>
          <p:txBody>
            <a:bodyPr wrap="square" rtlCol="0" anchor="t"/>
            <a:lstStyle/>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a:p>
              <a:pPr algn="ctr" eaLnBrk="1" fontAlgn="auto" hangingPunct="1">
                <a:spcBef>
                  <a:spcPts val="0"/>
                </a:spcBef>
                <a:spcAft>
                  <a:spcPts val="0"/>
                </a:spcAft>
              </a:pPr>
              <a:endParaRPr lang="en-US" altLang="zh-TW" sz="1200" kern="0" dirty="0">
                <a:solidFill>
                  <a:schemeClr val="tx1"/>
                </a:solidFill>
                <a:latin typeface="Calibri"/>
                <a:ea typeface="新細明體"/>
              </a:endParaRPr>
            </a:p>
          </p:txBody>
        </p:sp>
        <p:sp>
          <p:nvSpPr>
            <p:cNvPr id="35" name="矩形: 圓角 34">
              <a:extLst>
                <a:ext uri="{FF2B5EF4-FFF2-40B4-BE49-F238E27FC236}">
                  <a16:creationId xmlns:a16="http://schemas.microsoft.com/office/drawing/2014/main" id="{4DC64FD3-74D9-4AB4-98E4-D90FA1A7BF5A}"/>
                </a:ext>
              </a:extLst>
            </p:cNvPr>
            <p:cNvSpPr/>
            <p:nvPr/>
          </p:nvSpPr>
          <p:spPr>
            <a:xfrm>
              <a:off x="993453" y="2355726"/>
              <a:ext cx="1256289" cy="669797"/>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algn="ctr" eaLnBrk="1" fontAlgn="auto" hangingPunct="1">
                <a:spcBef>
                  <a:spcPts val="0"/>
                </a:spcBef>
                <a:spcAft>
                  <a:spcPts val="0"/>
                </a:spcAft>
              </a:pPr>
              <a:r>
                <a:rPr lang="en-US" altLang="zh-TW" sz="1000" kern="0" dirty="0">
                  <a:solidFill>
                    <a:schemeClr val="tx1"/>
                  </a:solidFill>
                  <a:latin typeface="Calibri"/>
                  <a:ea typeface="新細明體"/>
                </a:rPr>
                <a:t>TinyML Project</a:t>
              </a:r>
            </a:p>
            <a:p>
              <a:pPr algn="ctr" eaLnBrk="1" fontAlgn="auto" hangingPunct="1">
                <a:spcBef>
                  <a:spcPts val="0"/>
                </a:spcBef>
                <a:spcAft>
                  <a:spcPts val="0"/>
                </a:spcAft>
              </a:pPr>
              <a:r>
                <a:rPr lang="en-US" altLang="zh-TW" sz="1000" kern="0" dirty="0">
                  <a:solidFill>
                    <a:schemeClr val="tx1"/>
                  </a:solidFill>
                  <a:ea typeface="新細明體"/>
                </a:rPr>
                <a:t>Choose Target</a:t>
              </a:r>
            </a:p>
            <a:p>
              <a:pPr algn="ctr" eaLnBrk="1" fontAlgn="auto" hangingPunct="1">
                <a:spcBef>
                  <a:spcPts val="0"/>
                </a:spcBef>
                <a:spcAft>
                  <a:spcPts val="0"/>
                </a:spcAft>
              </a:pPr>
              <a:r>
                <a:rPr lang="en-US" altLang="zh-TW" sz="1000" b="1" kern="0" dirty="0">
                  <a:solidFill>
                    <a:schemeClr val="tx1"/>
                  </a:solidFill>
                  <a:latin typeface="Calibri"/>
                  <a:ea typeface="新細明體"/>
                </a:rPr>
                <a:t>Gesture</a:t>
              </a:r>
              <a:endParaRPr lang="zh-TW" altLang="en-US" sz="1000" b="1" kern="0" dirty="0">
                <a:solidFill>
                  <a:schemeClr val="tx1"/>
                </a:solidFill>
                <a:latin typeface="Calibri"/>
                <a:ea typeface="新細明體"/>
              </a:endParaRPr>
            </a:p>
          </p:txBody>
        </p:sp>
        <p:sp>
          <p:nvSpPr>
            <p:cNvPr id="36" name="矩形: 圓角 35">
              <a:extLst>
                <a:ext uri="{FF2B5EF4-FFF2-40B4-BE49-F238E27FC236}">
                  <a16:creationId xmlns:a16="http://schemas.microsoft.com/office/drawing/2014/main" id="{8043BAD2-3E4C-483F-8862-A2A33626C245}"/>
                </a:ext>
              </a:extLst>
            </p:cNvPr>
            <p:cNvSpPr/>
            <p:nvPr/>
          </p:nvSpPr>
          <p:spPr>
            <a:xfrm>
              <a:off x="2343602" y="2355726"/>
              <a:ext cx="1268277" cy="669797"/>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t"/>
            <a:lstStyle/>
            <a:p>
              <a:pPr algn="ctr" eaLnBrk="1" fontAlgn="auto" hangingPunct="1">
                <a:spcBef>
                  <a:spcPts val="0"/>
                </a:spcBef>
                <a:spcAft>
                  <a:spcPts val="0"/>
                </a:spcAft>
              </a:pPr>
              <a:r>
                <a:rPr lang="en-US" altLang="zh-TW" sz="1000" kern="0" dirty="0">
                  <a:solidFill>
                    <a:schemeClr val="tx1"/>
                  </a:solidFill>
                  <a:latin typeface="Calibri"/>
                  <a:ea typeface="新細明體"/>
                </a:rPr>
                <a:t>NPU Project</a:t>
              </a:r>
            </a:p>
            <a:p>
              <a:pPr algn="ctr" eaLnBrk="1" fontAlgn="auto" hangingPunct="1">
                <a:spcBef>
                  <a:spcPts val="0"/>
                </a:spcBef>
                <a:spcAft>
                  <a:spcPts val="0"/>
                </a:spcAft>
              </a:pPr>
              <a:r>
                <a:rPr lang="en-US" altLang="zh-TW" sz="1000" kern="0" dirty="0">
                  <a:solidFill>
                    <a:schemeClr val="tx1"/>
                  </a:solidFill>
                  <a:latin typeface="Calibri"/>
                  <a:ea typeface="新細明體"/>
                </a:rPr>
                <a:t>Choose Target</a:t>
              </a:r>
            </a:p>
            <a:p>
              <a:pPr algn="ctr" eaLnBrk="1" fontAlgn="auto" hangingPunct="1">
                <a:spcBef>
                  <a:spcPts val="0"/>
                </a:spcBef>
                <a:spcAft>
                  <a:spcPts val="0"/>
                </a:spcAft>
              </a:pPr>
              <a:r>
                <a:rPr lang="en-US" altLang="zh-TW" sz="1000" b="1" kern="0" dirty="0">
                  <a:solidFill>
                    <a:schemeClr val="tx1"/>
                  </a:solidFill>
                  <a:ea typeface="新細明體"/>
                </a:rPr>
                <a:t>Gesture</a:t>
              </a:r>
              <a:endParaRPr lang="zh-TW" altLang="en-US" sz="1000" b="1" kern="0" dirty="0">
                <a:solidFill>
                  <a:schemeClr val="tx1"/>
                </a:solidFill>
                <a:ea typeface="新細明體"/>
              </a:endParaRPr>
            </a:p>
          </p:txBody>
        </p:sp>
        <p:sp>
          <p:nvSpPr>
            <p:cNvPr id="37" name="文字方塊 36">
              <a:extLst>
                <a:ext uri="{FF2B5EF4-FFF2-40B4-BE49-F238E27FC236}">
                  <a16:creationId xmlns:a16="http://schemas.microsoft.com/office/drawing/2014/main" id="{E00A4EC6-AE55-4BA2-9D4A-0F31AD9925FA}"/>
                </a:ext>
              </a:extLst>
            </p:cNvPr>
            <p:cNvSpPr txBox="1"/>
            <p:nvPr/>
          </p:nvSpPr>
          <p:spPr>
            <a:xfrm>
              <a:off x="808366" y="2071990"/>
              <a:ext cx="1620181" cy="246221"/>
            </a:xfrm>
            <a:prstGeom prst="rect">
              <a:avLst/>
            </a:prstGeom>
            <a:noFill/>
          </p:spPr>
          <p:txBody>
            <a:bodyPr wrap="square" rtlCol="0">
              <a:spAutoFit/>
            </a:bodyPr>
            <a:lstStyle/>
            <a:p>
              <a:pPr algn="ctr"/>
              <a:r>
                <a:rPr lang="en-US" altLang="zh-TW" sz="1000" dirty="0"/>
                <a:t>CPU(System)</a:t>
              </a:r>
              <a:endParaRPr lang="zh-TW" altLang="en-US" sz="1000" dirty="0"/>
            </a:p>
          </p:txBody>
        </p:sp>
        <p:sp>
          <p:nvSpPr>
            <p:cNvPr id="38" name="文字方塊 37">
              <a:extLst>
                <a:ext uri="{FF2B5EF4-FFF2-40B4-BE49-F238E27FC236}">
                  <a16:creationId xmlns:a16="http://schemas.microsoft.com/office/drawing/2014/main" id="{AB0BAB72-A665-4C9F-AEC2-D4049D747D4F}"/>
                </a:ext>
              </a:extLst>
            </p:cNvPr>
            <p:cNvSpPr txBox="1"/>
            <p:nvPr/>
          </p:nvSpPr>
          <p:spPr>
            <a:xfrm>
              <a:off x="2297734" y="2078727"/>
              <a:ext cx="1152128" cy="261610"/>
            </a:xfrm>
            <a:prstGeom prst="rect">
              <a:avLst/>
            </a:prstGeom>
            <a:noFill/>
          </p:spPr>
          <p:txBody>
            <a:bodyPr wrap="square" rtlCol="0">
              <a:spAutoFit/>
            </a:bodyPr>
            <a:lstStyle/>
            <a:p>
              <a:pPr algn="ctr"/>
              <a:r>
                <a:rPr lang="en-US" altLang="zh-TW" sz="1050" dirty="0"/>
                <a:t>NPU(AI)</a:t>
              </a:r>
              <a:endParaRPr lang="zh-TW" altLang="en-US" sz="1050" dirty="0"/>
            </a:p>
          </p:txBody>
        </p:sp>
      </p:grpSp>
      <p:pic>
        <p:nvPicPr>
          <p:cNvPr id="7" name="圖片 6">
            <a:extLst>
              <a:ext uri="{FF2B5EF4-FFF2-40B4-BE49-F238E27FC236}">
                <a16:creationId xmlns:a16="http://schemas.microsoft.com/office/drawing/2014/main" id="{560A1AFF-2C7A-4D66-BE65-6F7A44A48AFA}"/>
              </a:ext>
            </a:extLst>
          </p:cNvPr>
          <p:cNvPicPr>
            <a:picLocks noChangeAspect="1"/>
          </p:cNvPicPr>
          <p:nvPr/>
        </p:nvPicPr>
        <p:blipFill>
          <a:blip r:embed="rId2"/>
          <a:stretch>
            <a:fillRect/>
          </a:stretch>
        </p:blipFill>
        <p:spPr>
          <a:xfrm>
            <a:off x="872875" y="2138171"/>
            <a:ext cx="5113110" cy="800658"/>
          </a:xfrm>
          <a:prstGeom prst="rect">
            <a:avLst/>
          </a:prstGeom>
        </p:spPr>
      </p:pic>
      <p:sp>
        <p:nvSpPr>
          <p:cNvPr id="23" name="矩形 22">
            <a:extLst>
              <a:ext uri="{FF2B5EF4-FFF2-40B4-BE49-F238E27FC236}">
                <a16:creationId xmlns:a16="http://schemas.microsoft.com/office/drawing/2014/main" id="{3436BB36-836A-4A79-AB36-CA788E31FEB0}"/>
              </a:ext>
            </a:extLst>
          </p:cNvPr>
          <p:cNvSpPr/>
          <p:nvPr/>
        </p:nvSpPr>
        <p:spPr>
          <a:xfrm>
            <a:off x="1259632" y="2638718"/>
            <a:ext cx="2376264" cy="149056"/>
          </a:xfrm>
          <a:prstGeom prst="rect">
            <a:avLst/>
          </a:prstGeom>
          <a:noFill/>
          <a:ln w="19050" cap="flat" cmpd="sng" algn="ctr">
            <a:solidFill>
              <a:srgbClr val="FF0000"/>
            </a:solidFill>
            <a:prstDash val="solid"/>
          </a:ln>
          <a:effectLst>
            <a:outerShdw blurRad="40000" dist="20000" dir="5400000" rotWithShape="0">
              <a:srgbClr val="000000">
                <a:alpha val="38000"/>
              </a:srgbClr>
            </a:outerShdw>
          </a:effectLst>
        </p:spPr>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4" name="矩形 23">
            <a:extLst>
              <a:ext uri="{FF2B5EF4-FFF2-40B4-BE49-F238E27FC236}">
                <a16:creationId xmlns:a16="http://schemas.microsoft.com/office/drawing/2014/main" id="{A390E7F2-EC65-4591-AC81-C90234FAC77E}"/>
              </a:ext>
            </a:extLst>
          </p:cNvPr>
          <p:cNvSpPr/>
          <p:nvPr/>
        </p:nvSpPr>
        <p:spPr>
          <a:xfrm>
            <a:off x="1043608" y="2974841"/>
            <a:ext cx="3156300" cy="600164"/>
          </a:xfrm>
          <a:prstGeom prst="rect">
            <a:avLst/>
          </a:prstGeom>
        </p:spPr>
        <p:txBody>
          <a:bodyPr wrap="square">
            <a:spAutoFit/>
          </a:bodyPr>
          <a:lstStyle/>
          <a:p>
            <a:pPr marL="0" marR="0" lvl="0" indent="0" defTabSz="914184" eaLnBrk="1" fontAlgn="auto" latinLnBrk="0" hangingPunct="1">
              <a:lnSpc>
                <a:spcPct val="100000"/>
              </a:lnSpc>
              <a:spcBef>
                <a:spcPts val="0"/>
              </a:spcBef>
              <a:spcAft>
                <a:spcPts val="0"/>
              </a:spcAft>
              <a:buClrTx/>
              <a:buSzTx/>
              <a:buFontTx/>
              <a:buNone/>
              <a:tabLst/>
              <a:defRPr/>
            </a:pPr>
            <a:r>
              <a:rPr kumimoji="0" lang="en-US" altLang="zh-TW" sz="1100" b="1" i="0" u="none" strike="noStrike" kern="0" cap="none" spc="0" normalizeH="0" baseline="0" noProof="0" dirty="0">
                <a:ln>
                  <a:noFill/>
                </a:ln>
                <a:effectLst/>
                <a:highlight>
                  <a:srgbClr val="FFFF00"/>
                </a:highlight>
                <a:uLnTx/>
                <a:uFillTx/>
                <a:latin typeface="+mn-lt"/>
              </a:rPr>
              <a:t>Note.</a:t>
            </a:r>
            <a:br>
              <a:rPr kumimoji="0" lang="en-US" altLang="zh-TW" sz="1100" i="0" u="none" strike="noStrike" kern="0" cap="none" spc="0" normalizeH="0" baseline="0" noProof="0" dirty="0">
                <a:ln>
                  <a:noFill/>
                </a:ln>
                <a:effectLst/>
                <a:uLnTx/>
                <a:uFillTx/>
                <a:latin typeface="+mn-lt"/>
              </a:rPr>
            </a:br>
            <a:r>
              <a:rPr kumimoji="0" lang="en-US" altLang="zh-TW" sz="1100" b="1" i="0" u="none" strike="noStrike" kern="0" cap="none" spc="0" normalizeH="0" baseline="0" noProof="0" dirty="0">
                <a:ln>
                  <a:noFill/>
                </a:ln>
                <a:effectLst/>
                <a:uLnTx/>
                <a:uFillTx/>
                <a:latin typeface="+mn-lt"/>
              </a:rPr>
              <a:t>RGB</a:t>
            </a:r>
            <a:r>
              <a:rPr kumimoji="0" lang="en-US" altLang="zh-TW" sz="1100" i="0" u="none" strike="noStrike" kern="0" cap="none" spc="0" normalizeH="0" baseline="0" noProof="0" dirty="0">
                <a:ln>
                  <a:noFill/>
                </a:ln>
                <a:effectLst/>
                <a:uLnTx/>
                <a:uFillTx/>
                <a:latin typeface="+mn-lt"/>
              </a:rPr>
              <a:t>  : </a:t>
            </a:r>
            <a:r>
              <a:rPr kumimoji="0" lang="en-US" altLang="zh-TW" sz="1100" kern="0" dirty="0">
                <a:latin typeface="+mn-lt"/>
              </a:rPr>
              <a:t> #define ISP_GRAY_OUTPUT_EN          0</a:t>
            </a:r>
          </a:p>
          <a:p>
            <a:pPr defTabSz="914184" fontAlgn="auto">
              <a:spcBef>
                <a:spcPts val="0"/>
              </a:spcBef>
              <a:spcAft>
                <a:spcPts val="0"/>
              </a:spcAft>
              <a:defRPr/>
            </a:pPr>
            <a:r>
              <a:rPr kumimoji="0" lang="en-US" altLang="zh-TW" sz="1100" b="1" kern="0" dirty="0">
                <a:latin typeface="+mn-lt"/>
              </a:rPr>
              <a:t>Gray</a:t>
            </a:r>
            <a:r>
              <a:rPr kumimoji="0" lang="en-US" altLang="zh-TW" sz="1100" kern="0" dirty="0">
                <a:latin typeface="+mn-lt"/>
              </a:rPr>
              <a:t> :  #define ISP_GRAY_OUTPUT_EN          1 </a:t>
            </a:r>
            <a:endParaRPr kumimoji="0" lang="zh-TW" altLang="en-US" sz="1100" kern="0" dirty="0">
              <a:latin typeface="+mn-lt"/>
            </a:endParaRPr>
          </a:p>
        </p:txBody>
      </p:sp>
    </p:spTree>
    <p:extLst>
      <p:ext uri="{BB962C8B-B14F-4D97-AF65-F5344CB8AC3E}">
        <p14:creationId xmlns:p14="http://schemas.microsoft.com/office/powerpoint/2010/main" val="35571748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2B406304-D0FC-4778-BFC3-CE4078CD24C4}"/>
              </a:ext>
            </a:extLst>
          </p:cNvPr>
          <p:cNvSpPr>
            <a:spLocks noGrp="1"/>
          </p:cNvSpPr>
          <p:nvPr>
            <p:ph type="title"/>
          </p:nvPr>
        </p:nvSpPr>
        <p:spPr/>
        <p:txBody>
          <a:bodyPr/>
          <a:lstStyle/>
          <a:p>
            <a:r>
              <a:rPr lang="en-US" altLang="zh-TW" sz="2000" dirty="0"/>
              <a:t>Self-develop AI Model – How to Modify SDK</a:t>
            </a:r>
            <a:r>
              <a:rPr lang="zh-TW" altLang="en-US" sz="2000" dirty="0"/>
              <a:t> </a:t>
            </a:r>
            <a:r>
              <a:rPr lang="en-US" altLang="zh-TW" sz="2000" dirty="0"/>
              <a:t>Project</a:t>
            </a:r>
            <a:r>
              <a:rPr lang="zh-TW" altLang="en-US" sz="2000" dirty="0"/>
              <a:t> </a:t>
            </a:r>
            <a:r>
              <a:rPr lang="en-US" altLang="zh-TW" sz="2000" dirty="0"/>
              <a:t>3</a:t>
            </a:r>
            <a:endParaRPr lang="zh-TW" altLang="en-US" sz="2000" dirty="0"/>
          </a:p>
        </p:txBody>
      </p:sp>
      <p:sp>
        <p:nvSpPr>
          <p:cNvPr id="4" name="投影片編號版面配置區 3">
            <a:extLst>
              <a:ext uri="{FF2B5EF4-FFF2-40B4-BE49-F238E27FC236}">
                <a16:creationId xmlns:a16="http://schemas.microsoft.com/office/drawing/2014/main" id="{90CF44BA-763B-4739-BDAE-5B16BD5F6DA4}"/>
              </a:ext>
            </a:extLst>
          </p:cNvPr>
          <p:cNvSpPr>
            <a:spLocks noGrp="1"/>
          </p:cNvSpPr>
          <p:nvPr>
            <p:ph type="sldNum" sz="quarter" idx="12"/>
          </p:nvPr>
        </p:nvSpPr>
        <p:spPr/>
        <p:txBody>
          <a:bodyPr/>
          <a:lstStyle/>
          <a:p>
            <a:pPr>
              <a:defRPr/>
            </a:pPr>
            <a:fld id="{4B3ACDE6-671C-4727-9FA5-28FEF2D6468C}" type="slidenum">
              <a:rPr lang="zh-TW" altLang="en-US" smtClean="0"/>
              <a:pPr>
                <a:defRPr/>
              </a:pPr>
              <a:t>48</a:t>
            </a:fld>
            <a:endParaRPr lang="zh-TW" altLang="en-US"/>
          </a:p>
        </p:txBody>
      </p:sp>
      <p:sp>
        <p:nvSpPr>
          <p:cNvPr id="6" name="內容版面配置區 5">
            <a:extLst>
              <a:ext uri="{FF2B5EF4-FFF2-40B4-BE49-F238E27FC236}">
                <a16:creationId xmlns:a16="http://schemas.microsoft.com/office/drawing/2014/main" id="{64FC2143-08E9-44D3-881D-2E6FC78B92B0}"/>
              </a:ext>
            </a:extLst>
          </p:cNvPr>
          <p:cNvSpPr>
            <a:spLocks noGrp="1"/>
          </p:cNvSpPr>
          <p:nvPr>
            <p:ph idx="4294967295"/>
          </p:nvPr>
        </p:nvSpPr>
        <p:spPr>
          <a:xfrm>
            <a:off x="0" y="915988"/>
            <a:ext cx="8229600" cy="3678237"/>
          </a:xfrm>
        </p:spPr>
        <p:txBody>
          <a:bodyPr/>
          <a:lstStyle/>
          <a:p>
            <a:r>
              <a:rPr lang="en-US" altLang="zh-TW" sz="1400" dirty="0"/>
              <a:t>If you are developing your own AI model in TinyML and NPU projects, it is recommended to choose Gesture as the target for code-based modifications. The areas that need to be modified are as follows</a:t>
            </a:r>
            <a:endParaRPr lang="en-US" altLang="zh-TW" sz="1000" dirty="0"/>
          </a:p>
          <a:p>
            <a:pPr lvl="1">
              <a:buFont typeface="Wingdings" panose="05000000000000000000" pitchFamily="2" charset="2"/>
              <a:buChar char="n"/>
            </a:pPr>
            <a:r>
              <a:rPr lang="en-US" altLang="zh-TW" sz="1500" dirty="0"/>
              <a:t>NPU Project</a:t>
            </a:r>
          </a:p>
          <a:p>
            <a:pPr marL="812800" lvl="2" indent="-228600">
              <a:buFont typeface="+mj-lt"/>
              <a:buAutoNum type="arabicPeriod"/>
            </a:pPr>
            <a:r>
              <a:rPr lang="en-US" altLang="zh-TW" sz="1200" dirty="0"/>
              <a:t>Modify the following item in va8801_bsp\VA8801\NPU\App\</a:t>
            </a:r>
            <a:r>
              <a:rPr lang="en-US" altLang="zh-TW" sz="1200" dirty="0" err="1"/>
              <a:t>src</a:t>
            </a:r>
            <a:r>
              <a:rPr lang="en-US" altLang="zh-TW" sz="1200" dirty="0"/>
              <a:t>\</a:t>
            </a:r>
            <a:r>
              <a:rPr lang="en-US" altLang="zh-TW" sz="1200" dirty="0" err="1"/>
              <a:t>task_nup_gesture.c</a:t>
            </a:r>
            <a:endParaRPr lang="en-US" altLang="zh-TW" sz="1200" dirty="0"/>
          </a:p>
          <a:p>
            <a:pPr marL="1104900" lvl="3" indent="-228600">
              <a:buFont typeface="+mj-lt"/>
              <a:buAutoNum type="arabicPeriod"/>
            </a:pPr>
            <a:r>
              <a:rPr lang="en-US" altLang="zh-TW" sz="1050" dirty="0"/>
              <a:t>Model head file name</a:t>
            </a:r>
          </a:p>
          <a:p>
            <a:pPr marL="1104900" lvl="3" indent="-228600">
              <a:buFont typeface="+mj-lt"/>
              <a:buAutoNum type="arabicPeriod"/>
            </a:pPr>
            <a:r>
              <a:rPr lang="en-US" altLang="zh-TW" sz="1050" dirty="0"/>
              <a:t>Model  API function name</a:t>
            </a:r>
          </a:p>
          <a:p>
            <a:pPr marL="1104900" lvl="3" indent="-228600">
              <a:buFont typeface="+mj-lt"/>
              <a:buAutoNum type="arabicPeriod"/>
            </a:pPr>
            <a:r>
              <a:rPr lang="en-US" altLang="zh-TW" sz="1050" dirty="0"/>
              <a:t>Model struct name</a:t>
            </a:r>
          </a:p>
          <a:p>
            <a:pPr marL="812800" lvl="2" indent="-228600">
              <a:buFont typeface="+mj-lt"/>
              <a:buAutoNum type="arabicPeriod"/>
            </a:pPr>
            <a:r>
              <a:rPr lang="it-IT" altLang="zh-TW" sz="1200" dirty="0"/>
              <a:t>va8801_bsp\VA8801\NPU\Middleware\postprocess\</a:t>
            </a:r>
            <a:r>
              <a:rPr lang="en-US" altLang="zh-TW" sz="1200" dirty="0" err="1"/>
              <a:t>post_pocess.c</a:t>
            </a:r>
            <a:endParaRPr lang="en-US" altLang="zh-TW" sz="1200" dirty="0"/>
          </a:p>
          <a:p>
            <a:pPr marL="1104900" lvl="3" indent="-228600">
              <a:buFont typeface="+mj-lt"/>
              <a:buAutoNum type="arabicPeriod"/>
            </a:pPr>
            <a:r>
              <a:rPr lang="en-US" altLang="zh-TW" sz="1000" dirty="0"/>
              <a:t>Self-define and development post-processing</a:t>
            </a:r>
            <a:endParaRPr lang="it-IT" altLang="zh-TW" sz="1200" dirty="0"/>
          </a:p>
          <a:p>
            <a:pPr marL="812800" lvl="2" indent="-228600">
              <a:buFont typeface="+mj-lt"/>
              <a:buAutoNum type="arabicPeriod"/>
            </a:pPr>
            <a:endParaRPr lang="en-US" altLang="zh-TW" sz="1200" dirty="0"/>
          </a:p>
          <a:p>
            <a:pPr marL="812800" lvl="2" indent="-228600">
              <a:buFont typeface="+mj-lt"/>
              <a:buAutoNum type="arabicPeriod"/>
            </a:pPr>
            <a:r>
              <a:rPr lang="it-IT" altLang="zh-TW" sz="1200" dirty="0"/>
              <a:t>va8801_bsp\VA8801\NPU\Middleware\preprocess\pre_process.c</a:t>
            </a:r>
          </a:p>
          <a:p>
            <a:pPr marL="1104900" lvl="3" indent="-228600">
              <a:buFont typeface="+mj-lt"/>
              <a:buAutoNum type="arabicPeriod"/>
            </a:pPr>
            <a:r>
              <a:rPr lang="en-US" altLang="zh-TW" sz="1000" dirty="0"/>
              <a:t>Self-define and development pre-processing</a:t>
            </a:r>
            <a:endParaRPr lang="it-IT" altLang="zh-TW" sz="1200" dirty="0"/>
          </a:p>
          <a:p>
            <a:pPr marL="1104900" lvl="3" indent="-228600">
              <a:buFont typeface="+mj-lt"/>
              <a:buAutoNum type="arabicPeriod"/>
            </a:pPr>
            <a:endParaRPr lang="en-US" altLang="zh-TW" sz="1000" dirty="0"/>
          </a:p>
          <a:p>
            <a:pPr marL="812800" lvl="2" indent="-228600">
              <a:buFont typeface="+mj-lt"/>
              <a:buAutoNum type="arabicPeriod"/>
            </a:pPr>
            <a:r>
              <a:rPr lang="en-US" altLang="zh-TW" sz="1200" dirty="0"/>
              <a:t>Modify the image input resolution in NPU\Project\NPU\</a:t>
            </a:r>
            <a:r>
              <a:rPr lang="en-US" altLang="zh-TW" sz="1200" dirty="0" err="1"/>
              <a:t>dla.h</a:t>
            </a:r>
            <a:r>
              <a:rPr lang="en-US" altLang="zh-TW" sz="1200" dirty="0"/>
              <a:t>, which will be referenced in the </a:t>
            </a:r>
            <a:r>
              <a:rPr lang="en-US" altLang="zh-TW" sz="1200" dirty="0" err="1"/>
              <a:t>post_process.c</a:t>
            </a:r>
            <a:endParaRPr lang="zh-TW" altLang="en-US" sz="1200" dirty="0"/>
          </a:p>
        </p:txBody>
      </p:sp>
    </p:spTree>
    <p:extLst>
      <p:ext uri="{BB962C8B-B14F-4D97-AF65-F5344CB8AC3E}">
        <p14:creationId xmlns:p14="http://schemas.microsoft.com/office/powerpoint/2010/main" val="41292543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6">
            <a:extLst>
              <a:ext uri="{FF2B5EF4-FFF2-40B4-BE49-F238E27FC236}">
                <a16:creationId xmlns:a16="http://schemas.microsoft.com/office/drawing/2014/main" id="{9B4AD20F-6B94-4E35-9B05-410341DDEA2B}"/>
              </a:ext>
            </a:extLst>
          </p:cNvPr>
          <p:cNvSpPr>
            <a:spLocks noGrp="1"/>
          </p:cNvSpPr>
          <p:nvPr>
            <p:ph type="title"/>
          </p:nvPr>
        </p:nvSpPr>
        <p:spPr/>
        <p:txBody>
          <a:bodyPr/>
          <a:lstStyle/>
          <a:p>
            <a:r>
              <a:rPr lang="en-US" altLang="zh-TW" sz="2000" dirty="0"/>
              <a:t>Self-develop AI Model – How to Modify SDK</a:t>
            </a:r>
            <a:r>
              <a:rPr lang="zh-TW" altLang="en-US" sz="2000" dirty="0"/>
              <a:t> </a:t>
            </a:r>
            <a:r>
              <a:rPr lang="en-US" altLang="zh-TW" sz="2000" dirty="0"/>
              <a:t>Project</a:t>
            </a:r>
            <a:r>
              <a:rPr lang="zh-TW" altLang="en-US" sz="2000" dirty="0"/>
              <a:t> </a:t>
            </a:r>
            <a:r>
              <a:rPr lang="en-US" altLang="zh-TW" sz="2000" dirty="0"/>
              <a:t>4</a:t>
            </a:r>
            <a:endParaRPr lang="zh-TW" altLang="en-US" sz="2000" dirty="0"/>
          </a:p>
        </p:txBody>
      </p:sp>
      <p:sp>
        <p:nvSpPr>
          <p:cNvPr id="15" name="投影片編號版面配置區 14">
            <a:extLst>
              <a:ext uri="{FF2B5EF4-FFF2-40B4-BE49-F238E27FC236}">
                <a16:creationId xmlns:a16="http://schemas.microsoft.com/office/drawing/2014/main" id="{C6A80C9E-0F42-4B6B-8C78-3B14FE215846}"/>
              </a:ext>
            </a:extLst>
          </p:cNvPr>
          <p:cNvSpPr>
            <a:spLocks noGrp="1"/>
          </p:cNvSpPr>
          <p:nvPr>
            <p:ph type="sldNum" sz="quarter" idx="12"/>
          </p:nvPr>
        </p:nvSpPr>
        <p:spPr/>
        <p:txBody>
          <a:bodyPr/>
          <a:lstStyle/>
          <a:p>
            <a:pPr>
              <a:defRPr/>
            </a:pPr>
            <a:fld id="{74D1B379-E456-4785-B900-A6205A36BE13}" type="slidenum">
              <a:rPr lang="zh-TW" altLang="en-US" smtClean="0"/>
              <a:pPr>
                <a:defRPr/>
              </a:pPr>
              <a:t>49</a:t>
            </a:fld>
            <a:endParaRPr lang="zh-TW" altLang="en-US"/>
          </a:p>
        </p:txBody>
      </p:sp>
      <p:grpSp>
        <p:nvGrpSpPr>
          <p:cNvPr id="14" name="群組 13">
            <a:extLst>
              <a:ext uri="{FF2B5EF4-FFF2-40B4-BE49-F238E27FC236}">
                <a16:creationId xmlns:a16="http://schemas.microsoft.com/office/drawing/2014/main" id="{EFA48888-D034-47D7-BECE-B0810879237F}"/>
              </a:ext>
            </a:extLst>
          </p:cNvPr>
          <p:cNvGrpSpPr/>
          <p:nvPr/>
        </p:nvGrpSpPr>
        <p:grpSpPr>
          <a:xfrm>
            <a:off x="101236" y="803679"/>
            <a:ext cx="2525439" cy="3775034"/>
            <a:chOff x="318369" y="1131590"/>
            <a:chExt cx="2525439" cy="3775034"/>
          </a:xfrm>
        </p:grpSpPr>
        <p:pic>
          <p:nvPicPr>
            <p:cNvPr id="9" name="圖片 8">
              <a:extLst>
                <a:ext uri="{FF2B5EF4-FFF2-40B4-BE49-F238E27FC236}">
                  <a16:creationId xmlns:a16="http://schemas.microsoft.com/office/drawing/2014/main" id="{A1EFC2FC-D4ED-466F-8DEE-93A3060B910A}"/>
                </a:ext>
              </a:extLst>
            </p:cNvPr>
            <p:cNvPicPr>
              <a:picLocks noChangeAspect="1"/>
            </p:cNvPicPr>
            <p:nvPr/>
          </p:nvPicPr>
          <p:blipFill>
            <a:blip r:embed="rId2"/>
            <a:stretch>
              <a:fillRect/>
            </a:stretch>
          </p:blipFill>
          <p:spPr>
            <a:xfrm>
              <a:off x="323528" y="1131590"/>
              <a:ext cx="2520280" cy="3775034"/>
            </a:xfrm>
            <a:prstGeom prst="rect">
              <a:avLst/>
            </a:prstGeom>
          </p:spPr>
        </p:pic>
        <p:sp>
          <p:nvSpPr>
            <p:cNvPr id="10" name="矩形 9">
              <a:extLst>
                <a:ext uri="{FF2B5EF4-FFF2-40B4-BE49-F238E27FC236}">
                  <a16:creationId xmlns:a16="http://schemas.microsoft.com/office/drawing/2014/main" id="{BF78587B-EDDC-4EF2-AED0-D00C6135AD3E}"/>
                </a:ext>
              </a:extLst>
            </p:cNvPr>
            <p:cNvSpPr/>
            <p:nvPr/>
          </p:nvSpPr>
          <p:spPr>
            <a:xfrm>
              <a:off x="683568" y="1707654"/>
              <a:ext cx="779761"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1" name="矩形 10">
              <a:extLst>
                <a:ext uri="{FF2B5EF4-FFF2-40B4-BE49-F238E27FC236}">
                  <a16:creationId xmlns:a16="http://schemas.microsoft.com/office/drawing/2014/main" id="{D386C521-4710-4BBF-902F-E6DE5C3893E8}"/>
                </a:ext>
              </a:extLst>
            </p:cNvPr>
            <p:cNvSpPr/>
            <p:nvPr/>
          </p:nvSpPr>
          <p:spPr>
            <a:xfrm>
              <a:off x="683568" y="2101751"/>
              <a:ext cx="779761"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矩形 11">
              <a:extLst>
                <a:ext uri="{FF2B5EF4-FFF2-40B4-BE49-F238E27FC236}">
                  <a16:creationId xmlns:a16="http://schemas.microsoft.com/office/drawing/2014/main" id="{7B6CF43F-1DC7-4420-86A7-5A2CECC5EE56}"/>
                </a:ext>
              </a:extLst>
            </p:cNvPr>
            <p:cNvSpPr/>
            <p:nvPr/>
          </p:nvSpPr>
          <p:spPr>
            <a:xfrm>
              <a:off x="823255" y="2427734"/>
              <a:ext cx="796417"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矩形 12">
              <a:extLst>
                <a:ext uri="{FF2B5EF4-FFF2-40B4-BE49-F238E27FC236}">
                  <a16:creationId xmlns:a16="http://schemas.microsoft.com/office/drawing/2014/main" id="{D96FEE18-F311-424E-9AD3-47A74BC7EF10}"/>
                </a:ext>
              </a:extLst>
            </p:cNvPr>
            <p:cNvSpPr/>
            <p:nvPr/>
          </p:nvSpPr>
          <p:spPr>
            <a:xfrm>
              <a:off x="318369" y="2374652"/>
              <a:ext cx="315044" cy="216024"/>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grpSp>
      <p:pic>
        <p:nvPicPr>
          <p:cNvPr id="16" name="圖片 15">
            <a:extLst>
              <a:ext uri="{FF2B5EF4-FFF2-40B4-BE49-F238E27FC236}">
                <a16:creationId xmlns:a16="http://schemas.microsoft.com/office/drawing/2014/main" id="{C8875DC3-7297-4458-AECB-92D8F8A5236D}"/>
              </a:ext>
            </a:extLst>
          </p:cNvPr>
          <p:cNvPicPr>
            <a:picLocks noChangeAspect="1"/>
          </p:cNvPicPr>
          <p:nvPr/>
        </p:nvPicPr>
        <p:blipFill>
          <a:blip r:embed="rId3"/>
          <a:stretch>
            <a:fillRect/>
          </a:stretch>
        </p:blipFill>
        <p:spPr>
          <a:xfrm>
            <a:off x="2727910" y="803679"/>
            <a:ext cx="6346098" cy="3591300"/>
          </a:xfrm>
          <a:prstGeom prst="rect">
            <a:avLst/>
          </a:prstGeom>
        </p:spPr>
      </p:pic>
      <p:sp>
        <p:nvSpPr>
          <p:cNvPr id="17" name="矩形 16">
            <a:extLst>
              <a:ext uri="{FF2B5EF4-FFF2-40B4-BE49-F238E27FC236}">
                <a16:creationId xmlns:a16="http://schemas.microsoft.com/office/drawing/2014/main" id="{D4E82D0E-BCF1-4788-872C-4FADEAAB381B}"/>
              </a:ext>
            </a:extLst>
          </p:cNvPr>
          <p:cNvSpPr/>
          <p:nvPr/>
        </p:nvSpPr>
        <p:spPr>
          <a:xfrm>
            <a:off x="3141442" y="2461361"/>
            <a:ext cx="2448272" cy="13341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矩形 17">
            <a:extLst>
              <a:ext uri="{FF2B5EF4-FFF2-40B4-BE49-F238E27FC236}">
                <a16:creationId xmlns:a16="http://schemas.microsoft.com/office/drawing/2014/main" id="{403D83F9-7D0B-480C-A5BE-7C3934DA7CA4}"/>
              </a:ext>
            </a:extLst>
          </p:cNvPr>
          <p:cNvSpPr/>
          <p:nvPr/>
        </p:nvSpPr>
        <p:spPr>
          <a:xfrm>
            <a:off x="3645498" y="4261562"/>
            <a:ext cx="3528392" cy="13341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9" name="矩形 18">
            <a:extLst>
              <a:ext uri="{FF2B5EF4-FFF2-40B4-BE49-F238E27FC236}">
                <a16:creationId xmlns:a16="http://schemas.microsoft.com/office/drawing/2014/main" id="{D29AE5B3-2028-4EDE-8E35-B05C9FB0599F}"/>
              </a:ext>
            </a:extLst>
          </p:cNvPr>
          <p:cNvSpPr/>
          <p:nvPr/>
        </p:nvSpPr>
        <p:spPr>
          <a:xfrm>
            <a:off x="4000181" y="4106946"/>
            <a:ext cx="3528392" cy="1546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矩形 19">
            <a:extLst>
              <a:ext uri="{FF2B5EF4-FFF2-40B4-BE49-F238E27FC236}">
                <a16:creationId xmlns:a16="http://schemas.microsoft.com/office/drawing/2014/main" id="{50E9E68B-EE92-4ECB-BDC9-4FE1F3C15FF8}"/>
              </a:ext>
            </a:extLst>
          </p:cNvPr>
          <p:cNvSpPr/>
          <p:nvPr/>
        </p:nvSpPr>
        <p:spPr>
          <a:xfrm>
            <a:off x="2739582" y="4385657"/>
            <a:ext cx="6245610" cy="646331"/>
          </a:xfrm>
          <a:prstGeom prst="rect">
            <a:avLst/>
          </a:prstGeom>
        </p:spPr>
        <p:txBody>
          <a:bodyPr wrap="square">
            <a:spAutoFit/>
          </a:bodyPr>
          <a:lstStyle/>
          <a:p>
            <a:r>
              <a:rPr lang="en-US" altLang="zh-TW" sz="1200" dirty="0">
                <a:solidFill>
                  <a:srgbClr val="0D0D0D"/>
                </a:solidFill>
                <a:latin typeface="+mn-lt"/>
              </a:rPr>
              <a:t>Modify the name in the red box .</a:t>
            </a:r>
          </a:p>
          <a:p>
            <a:r>
              <a:rPr lang="en-US" altLang="zh-TW" sz="1200" dirty="0">
                <a:solidFill>
                  <a:srgbClr val="0D0D0D"/>
                </a:solidFill>
                <a:latin typeface="+mn-lt"/>
              </a:rPr>
              <a:t>referenced in the "</a:t>
            </a:r>
            <a:r>
              <a:rPr lang="en-US" altLang="zh-TW" sz="1200" dirty="0" err="1">
                <a:solidFill>
                  <a:srgbClr val="0D0D0D"/>
                </a:solidFill>
                <a:latin typeface="+mn-lt"/>
              </a:rPr>
              <a:t>tvmgen_model_xxx.h</a:t>
            </a:r>
            <a:r>
              <a:rPr lang="en-US" altLang="zh-TW" sz="1200" dirty="0">
                <a:solidFill>
                  <a:srgbClr val="0D0D0D"/>
                </a:solidFill>
                <a:latin typeface="+mn-lt"/>
              </a:rPr>
              <a:t>" file in the include folder of the AI Model C code generated by the Tengen compiler.</a:t>
            </a:r>
            <a:endParaRPr lang="zh-TW" altLang="en-US" sz="1200" dirty="0">
              <a:latin typeface="+mn-lt"/>
            </a:endParaRPr>
          </a:p>
        </p:txBody>
      </p:sp>
      <p:sp>
        <p:nvSpPr>
          <p:cNvPr id="25" name="文字方塊 24">
            <a:extLst>
              <a:ext uri="{FF2B5EF4-FFF2-40B4-BE49-F238E27FC236}">
                <a16:creationId xmlns:a16="http://schemas.microsoft.com/office/drawing/2014/main" id="{7ADF7B7A-6CF6-450F-B7B7-9B58F30EF00F}"/>
              </a:ext>
            </a:extLst>
          </p:cNvPr>
          <p:cNvSpPr txBox="1"/>
          <p:nvPr/>
        </p:nvSpPr>
        <p:spPr>
          <a:xfrm>
            <a:off x="4499992" y="3835260"/>
            <a:ext cx="576064" cy="307777"/>
          </a:xfrm>
          <a:prstGeom prst="rect">
            <a:avLst/>
          </a:prstGeom>
          <a:noFill/>
        </p:spPr>
        <p:txBody>
          <a:bodyPr wrap="square" rtlCol="0">
            <a:spAutoFit/>
          </a:bodyPr>
          <a:lstStyle/>
          <a:p>
            <a:r>
              <a:rPr lang="en-US" altLang="zh-TW" sz="1400" dirty="0">
                <a:solidFill>
                  <a:srgbClr val="FF0000"/>
                </a:solidFill>
              </a:rPr>
              <a:t>2.</a:t>
            </a:r>
            <a:endParaRPr lang="zh-TW" altLang="en-US" sz="1400" dirty="0">
              <a:solidFill>
                <a:srgbClr val="FF0000"/>
              </a:solidFill>
            </a:endParaRPr>
          </a:p>
        </p:txBody>
      </p:sp>
      <p:sp>
        <p:nvSpPr>
          <p:cNvPr id="26" name="文字方塊 25">
            <a:extLst>
              <a:ext uri="{FF2B5EF4-FFF2-40B4-BE49-F238E27FC236}">
                <a16:creationId xmlns:a16="http://schemas.microsoft.com/office/drawing/2014/main" id="{628B733C-FABD-4451-9A37-C63516126C13}"/>
              </a:ext>
            </a:extLst>
          </p:cNvPr>
          <p:cNvSpPr txBox="1"/>
          <p:nvPr/>
        </p:nvSpPr>
        <p:spPr>
          <a:xfrm>
            <a:off x="4439408" y="2220292"/>
            <a:ext cx="576064" cy="307777"/>
          </a:xfrm>
          <a:prstGeom prst="rect">
            <a:avLst/>
          </a:prstGeom>
          <a:noFill/>
        </p:spPr>
        <p:txBody>
          <a:bodyPr wrap="square" rtlCol="0">
            <a:spAutoFit/>
          </a:bodyPr>
          <a:lstStyle/>
          <a:p>
            <a:r>
              <a:rPr lang="en-US" altLang="zh-TW" sz="1400" dirty="0">
                <a:solidFill>
                  <a:srgbClr val="FF0000"/>
                </a:solidFill>
              </a:rPr>
              <a:t>1.</a:t>
            </a:r>
            <a:endParaRPr lang="zh-TW" altLang="en-US" sz="1400" dirty="0">
              <a:solidFill>
                <a:srgbClr val="FF0000"/>
              </a:solidFill>
            </a:endParaRPr>
          </a:p>
        </p:txBody>
      </p:sp>
      <p:sp>
        <p:nvSpPr>
          <p:cNvPr id="27" name="文字方塊 26">
            <a:extLst>
              <a:ext uri="{FF2B5EF4-FFF2-40B4-BE49-F238E27FC236}">
                <a16:creationId xmlns:a16="http://schemas.microsoft.com/office/drawing/2014/main" id="{F3A2B1B0-5F14-4651-A36B-45684D3CE43E}"/>
              </a:ext>
            </a:extLst>
          </p:cNvPr>
          <p:cNvSpPr txBox="1"/>
          <p:nvPr/>
        </p:nvSpPr>
        <p:spPr>
          <a:xfrm>
            <a:off x="2937521" y="4143037"/>
            <a:ext cx="576064" cy="307777"/>
          </a:xfrm>
          <a:prstGeom prst="rect">
            <a:avLst/>
          </a:prstGeom>
          <a:noFill/>
        </p:spPr>
        <p:txBody>
          <a:bodyPr wrap="square" rtlCol="0">
            <a:spAutoFit/>
          </a:bodyPr>
          <a:lstStyle/>
          <a:p>
            <a:r>
              <a:rPr lang="en-US" altLang="zh-TW" sz="1400" dirty="0">
                <a:solidFill>
                  <a:srgbClr val="FF0000"/>
                </a:solidFill>
              </a:rPr>
              <a:t>3.</a:t>
            </a:r>
            <a:endParaRPr lang="zh-TW" altLang="en-US" sz="1400" dirty="0">
              <a:solidFill>
                <a:srgbClr val="FF0000"/>
              </a:solidFill>
            </a:endParaRPr>
          </a:p>
        </p:txBody>
      </p:sp>
      <p:grpSp>
        <p:nvGrpSpPr>
          <p:cNvPr id="2" name="群組 1">
            <a:extLst>
              <a:ext uri="{FF2B5EF4-FFF2-40B4-BE49-F238E27FC236}">
                <a16:creationId xmlns:a16="http://schemas.microsoft.com/office/drawing/2014/main" id="{5EF40FF2-83CE-482D-B6B9-FF583A885237}"/>
              </a:ext>
            </a:extLst>
          </p:cNvPr>
          <p:cNvGrpSpPr/>
          <p:nvPr/>
        </p:nvGrpSpPr>
        <p:grpSpPr>
          <a:xfrm>
            <a:off x="6017307" y="1287835"/>
            <a:ext cx="2948211" cy="1154104"/>
            <a:chOff x="6125797" y="2143572"/>
            <a:chExt cx="2948211" cy="1154104"/>
          </a:xfrm>
        </p:grpSpPr>
        <p:pic>
          <p:nvPicPr>
            <p:cNvPr id="23" name="圖片 22">
              <a:extLst>
                <a:ext uri="{FF2B5EF4-FFF2-40B4-BE49-F238E27FC236}">
                  <a16:creationId xmlns:a16="http://schemas.microsoft.com/office/drawing/2014/main" id="{E6534B56-ADB9-44F0-A1D1-B2A5C55F1F84}"/>
                </a:ext>
              </a:extLst>
            </p:cNvPr>
            <p:cNvPicPr>
              <a:picLocks noChangeAspect="1"/>
            </p:cNvPicPr>
            <p:nvPr/>
          </p:nvPicPr>
          <p:blipFill>
            <a:blip r:embed="rId4"/>
            <a:stretch>
              <a:fillRect/>
            </a:stretch>
          </p:blipFill>
          <p:spPr>
            <a:xfrm>
              <a:off x="6125797" y="2143572"/>
              <a:ext cx="2948211" cy="1154104"/>
            </a:xfrm>
            <a:prstGeom prst="rect">
              <a:avLst/>
            </a:prstGeom>
          </p:spPr>
        </p:pic>
        <p:sp>
          <p:nvSpPr>
            <p:cNvPr id="24" name="矩形 23">
              <a:extLst>
                <a:ext uri="{FF2B5EF4-FFF2-40B4-BE49-F238E27FC236}">
                  <a16:creationId xmlns:a16="http://schemas.microsoft.com/office/drawing/2014/main" id="{963FBF76-B928-46C0-8D83-6510A9B860E6}"/>
                </a:ext>
              </a:extLst>
            </p:cNvPr>
            <p:cNvSpPr/>
            <p:nvPr/>
          </p:nvSpPr>
          <p:spPr>
            <a:xfrm>
              <a:off x="6462713" y="2780581"/>
              <a:ext cx="2568624"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8" name="文字方塊 27">
              <a:extLst>
                <a:ext uri="{FF2B5EF4-FFF2-40B4-BE49-F238E27FC236}">
                  <a16:creationId xmlns:a16="http://schemas.microsoft.com/office/drawing/2014/main" id="{C3ECA2D5-15B3-4AB4-8660-9F6C85E23551}"/>
                </a:ext>
              </a:extLst>
            </p:cNvPr>
            <p:cNvSpPr txBox="1"/>
            <p:nvPr/>
          </p:nvSpPr>
          <p:spPr>
            <a:xfrm>
              <a:off x="6174681" y="2651014"/>
              <a:ext cx="576064" cy="307777"/>
            </a:xfrm>
            <a:prstGeom prst="rect">
              <a:avLst/>
            </a:prstGeom>
            <a:noFill/>
          </p:spPr>
          <p:txBody>
            <a:bodyPr wrap="square" rtlCol="0">
              <a:spAutoFit/>
            </a:bodyPr>
            <a:lstStyle/>
            <a:p>
              <a:r>
                <a:rPr lang="en-US" altLang="zh-TW" sz="1400" dirty="0">
                  <a:solidFill>
                    <a:srgbClr val="FF0000"/>
                  </a:solidFill>
                </a:rPr>
                <a:t>4.</a:t>
              </a:r>
              <a:endParaRPr lang="zh-TW" altLang="en-US" sz="1400" dirty="0">
                <a:solidFill>
                  <a:srgbClr val="FF0000"/>
                </a:solidFill>
              </a:endParaRPr>
            </a:p>
          </p:txBody>
        </p:sp>
        <p:sp>
          <p:nvSpPr>
            <p:cNvPr id="29" name="矩形 28">
              <a:extLst>
                <a:ext uri="{FF2B5EF4-FFF2-40B4-BE49-F238E27FC236}">
                  <a16:creationId xmlns:a16="http://schemas.microsoft.com/office/drawing/2014/main" id="{FD752D60-0114-4F11-8F19-FE94F8F47BC4}"/>
                </a:ext>
              </a:extLst>
            </p:cNvPr>
            <p:cNvSpPr/>
            <p:nvPr/>
          </p:nvSpPr>
          <p:spPr>
            <a:xfrm>
              <a:off x="6455140" y="2899106"/>
              <a:ext cx="2568624"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0" name="文字方塊 29">
              <a:extLst>
                <a:ext uri="{FF2B5EF4-FFF2-40B4-BE49-F238E27FC236}">
                  <a16:creationId xmlns:a16="http://schemas.microsoft.com/office/drawing/2014/main" id="{11EE0818-4C80-461E-A9C8-9879A0540208}"/>
                </a:ext>
              </a:extLst>
            </p:cNvPr>
            <p:cNvSpPr txBox="1"/>
            <p:nvPr/>
          </p:nvSpPr>
          <p:spPr>
            <a:xfrm>
              <a:off x="6174681" y="2802751"/>
              <a:ext cx="576064" cy="307777"/>
            </a:xfrm>
            <a:prstGeom prst="rect">
              <a:avLst/>
            </a:prstGeom>
            <a:noFill/>
          </p:spPr>
          <p:txBody>
            <a:bodyPr wrap="square" rtlCol="0">
              <a:spAutoFit/>
            </a:bodyPr>
            <a:lstStyle/>
            <a:p>
              <a:r>
                <a:rPr lang="en-US" altLang="zh-TW" sz="1400" dirty="0">
                  <a:solidFill>
                    <a:srgbClr val="FF0000"/>
                  </a:solidFill>
                </a:rPr>
                <a:t>5.</a:t>
              </a:r>
              <a:endParaRPr lang="zh-TW" altLang="en-US" sz="1400" dirty="0">
                <a:solidFill>
                  <a:srgbClr val="FF0000"/>
                </a:solidFill>
              </a:endParaRPr>
            </a:p>
          </p:txBody>
        </p:sp>
      </p:grpSp>
      <p:sp>
        <p:nvSpPr>
          <p:cNvPr id="31" name="矩形 30">
            <a:extLst>
              <a:ext uri="{FF2B5EF4-FFF2-40B4-BE49-F238E27FC236}">
                <a16:creationId xmlns:a16="http://schemas.microsoft.com/office/drawing/2014/main" id="{5527B216-0DAE-46D5-BF19-8AF0098FB233}"/>
              </a:ext>
            </a:extLst>
          </p:cNvPr>
          <p:cNvSpPr/>
          <p:nvPr/>
        </p:nvSpPr>
        <p:spPr>
          <a:xfrm>
            <a:off x="6792505" y="2327260"/>
            <a:ext cx="1235879"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2" name="文字方塊 31">
            <a:extLst>
              <a:ext uri="{FF2B5EF4-FFF2-40B4-BE49-F238E27FC236}">
                <a16:creationId xmlns:a16="http://schemas.microsoft.com/office/drawing/2014/main" id="{CBBF2642-AE9F-4F73-86FD-44F50C25AA54}"/>
              </a:ext>
            </a:extLst>
          </p:cNvPr>
          <p:cNvSpPr txBox="1"/>
          <p:nvPr/>
        </p:nvSpPr>
        <p:spPr>
          <a:xfrm>
            <a:off x="6076880" y="2194477"/>
            <a:ext cx="576064" cy="307777"/>
          </a:xfrm>
          <a:prstGeom prst="rect">
            <a:avLst/>
          </a:prstGeom>
          <a:noFill/>
        </p:spPr>
        <p:txBody>
          <a:bodyPr wrap="square" rtlCol="0">
            <a:spAutoFit/>
          </a:bodyPr>
          <a:lstStyle/>
          <a:p>
            <a:r>
              <a:rPr lang="en-US" altLang="zh-TW" sz="1400" dirty="0">
                <a:solidFill>
                  <a:srgbClr val="FF0000"/>
                </a:solidFill>
              </a:rPr>
              <a:t>6.</a:t>
            </a:r>
            <a:endParaRPr lang="zh-TW" altLang="en-US" sz="1400" dirty="0">
              <a:solidFill>
                <a:srgbClr val="FF0000"/>
              </a:solidFill>
            </a:endParaRPr>
          </a:p>
        </p:txBody>
      </p:sp>
      <p:pic>
        <p:nvPicPr>
          <p:cNvPr id="3" name="圖片 2">
            <a:extLst>
              <a:ext uri="{FF2B5EF4-FFF2-40B4-BE49-F238E27FC236}">
                <a16:creationId xmlns:a16="http://schemas.microsoft.com/office/drawing/2014/main" id="{A0F3923D-2DBF-4980-BFB2-A083D2560456}"/>
              </a:ext>
            </a:extLst>
          </p:cNvPr>
          <p:cNvPicPr>
            <a:picLocks noChangeAspect="1"/>
          </p:cNvPicPr>
          <p:nvPr/>
        </p:nvPicPr>
        <p:blipFill rotWithShape="1">
          <a:blip r:embed="rId5"/>
          <a:srcRect r="20892"/>
          <a:stretch/>
        </p:blipFill>
        <p:spPr>
          <a:xfrm>
            <a:off x="6076880" y="2593621"/>
            <a:ext cx="2997128" cy="1168468"/>
          </a:xfrm>
          <a:prstGeom prst="rect">
            <a:avLst/>
          </a:prstGeom>
        </p:spPr>
      </p:pic>
      <p:sp>
        <p:nvSpPr>
          <p:cNvPr id="33" name="矩形 32">
            <a:extLst>
              <a:ext uri="{FF2B5EF4-FFF2-40B4-BE49-F238E27FC236}">
                <a16:creationId xmlns:a16="http://schemas.microsoft.com/office/drawing/2014/main" id="{566F7C3D-F5A1-4108-9824-51DC89DDAE22}"/>
              </a:ext>
            </a:extLst>
          </p:cNvPr>
          <p:cNvSpPr/>
          <p:nvPr/>
        </p:nvSpPr>
        <p:spPr>
          <a:xfrm>
            <a:off x="6910633" y="2846894"/>
            <a:ext cx="1117751"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4" name="矩形 33">
            <a:extLst>
              <a:ext uri="{FF2B5EF4-FFF2-40B4-BE49-F238E27FC236}">
                <a16:creationId xmlns:a16="http://schemas.microsoft.com/office/drawing/2014/main" id="{E60C36E6-762F-4605-A106-AB2CBD66BAED}"/>
              </a:ext>
            </a:extLst>
          </p:cNvPr>
          <p:cNvSpPr/>
          <p:nvPr/>
        </p:nvSpPr>
        <p:spPr>
          <a:xfrm>
            <a:off x="7469508" y="3258778"/>
            <a:ext cx="1117751"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5" name="矩形 34">
            <a:extLst>
              <a:ext uri="{FF2B5EF4-FFF2-40B4-BE49-F238E27FC236}">
                <a16:creationId xmlns:a16="http://schemas.microsoft.com/office/drawing/2014/main" id="{B3FFB2F6-B8C9-43FF-80B0-07858B1848DE}"/>
              </a:ext>
            </a:extLst>
          </p:cNvPr>
          <p:cNvSpPr/>
          <p:nvPr/>
        </p:nvSpPr>
        <p:spPr>
          <a:xfrm>
            <a:off x="6823957" y="3430336"/>
            <a:ext cx="2091317" cy="79201"/>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36" name="文字方塊 35">
            <a:extLst>
              <a:ext uri="{FF2B5EF4-FFF2-40B4-BE49-F238E27FC236}">
                <a16:creationId xmlns:a16="http://schemas.microsoft.com/office/drawing/2014/main" id="{761DF6C8-6A91-4EF4-AC2E-9071FD42BF00}"/>
              </a:ext>
            </a:extLst>
          </p:cNvPr>
          <p:cNvSpPr txBox="1"/>
          <p:nvPr/>
        </p:nvSpPr>
        <p:spPr>
          <a:xfrm>
            <a:off x="6462713" y="2713625"/>
            <a:ext cx="576064" cy="307777"/>
          </a:xfrm>
          <a:prstGeom prst="rect">
            <a:avLst/>
          </a:prstGeom>
          <a:noFill/>
        </p:spPr>
        <p:txBody>
          <a:bodyPr wrap="square" rtlCol="0">
            <a:spAutoFit/>
          </a:bodyPr>
          <a:lstStyle/>
          <a:p>
            <a:r>
              <a:rPr lang="en-US" altLang="zh-TW" sz="1400" dirty="0">
                <a:solidFill>
                  <a:srgbClr val="FF0000"/>
                </a:solidFill>
              </a:rPr>
              <a:t>7.</a:t>
            </a:r>
            <a:endParaRPr lang="zh-TW" altLang="en-US" sz="1400" dirty="0">
              <a:solidFill>
                <a:srgbClr val="FF0000"/>
              </a:solidFill>
            </a:endParaRPr>
          </a:p>
        </p:txBody>
      </p:sp>
      <p:sp>
        <p:nvSpPr>
          <p:cNvPr id="37" name="文字方塊 36">
            <a:extLst>
              <a:ext uri="{FF2B5EF4-FFF2-40B4-BE49-F238E27FC236}">
                <a16:creationId xmlns:a16="http://schemas.microsoft.com/office/drawing/2014/main" id="{78938EEA-5544-4854-B366-85F2619D5014}"/>
              </a:ext>
            </a:extLst>
          </p:cNvPr>
          <p:cNvSpPr txBox="1"/>
          <p:nvPr/>
        </p:nvSpPr>
        <p:spPr>
          <a:xfrm>
            <a:off x="6564220" y="3293088"/>
            <a:ext cx="576064" cy="307777"/>
          </a:xfrm>
          <a:prstGeom prst="rect">
            <a:avLst/>
          </a:prstGeom>
          <a:noFill/>
        </p:spPr>
        <p:txBody>
          <a:bodyPr wrap="square" rtlCol="0">
            <a:spAutoFit/>
          </a:bodyPr>
          <a:lstStyle/>
          <a:p>
            <a:r>
              <a:rPr lang="en-US" altLang="zh-TW" sz="1400" dirty="0">
                <a:solidFill>
                  <a:srgbClr val="FF0000"/>
                </a:solidFill>
              </a:rPr>
              <a:t>8.</a:t>
            </a:r>
            <a:endParaRPr lang="zh-TW" altLang="en-US" sz="1400" dirty="0">
              <a:solidFill>
                <a:srgbClr val="FF0000"/>
              </a:solidFill>
            </a:endParaRPr>
          </a:p>
        </p:txBody>
      </p:sp>
    </p:spTree>
    <p:extLst>
      <p:ext uri="{BB962C8B-B14F-4D97-AF65-F5344CB8AC3E}">
        <p14:creationId xmlns:p14="http://schemas.microsoft.com/office/powerpoint/2010/main" val="4056872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58E919-ED8C-4992-9766-6AA7861AFE09}"/>
              </a:ext>
            </a:extLst>
          </p:cNvPr>
          <p:cNvSpPr>
            <a:spLocks noGrp="1"/>
          </p:cNvSpPr>
          <p:nvPr>
            <p:ph type="title"/>
          </p:nvPr>
        </p:nvSpPr>
        <p:spPr>
          <a:xfrm>
            <a:off x="107670" y="44939"/>
            <a:ext cx="7704689" cy="493564"/>
          </a:xfrm>
        </p:spPr>
        <p:txBody>
          <a:bodyPr/>
          <a:lstStyle/>
          <a:p>
            <a:r>
              <a:rPr lang="en-US" altLang="zh-TW" dirty="0"/>
              <a:t>Outline – VA8801 Projects and Tools Introduction</a:t>
            </a:r>
            <a:endParaRPr lang="zh-TW" altLang="en-US" dirty="0"/>
          </a:p>
        </p:txBody>
      </p:sp>
      <p:sp>
        <p:nvSpPr>
          <p:cNvPr id="3" name="內容版面配置區 2">
            <a:extLst>
              <a:ext uri="{FF2B5EF4-FFF2-40B4-BE49-F238E27FC236}">
                <a16:creationId xmlns:a16="http://schemas.microsoft.com/office/drawing/2014/main" id="{348574C1-4BA4-4B72-87C0-0B9D29D19146}"/>
              </a:ext>
            </a:extLst>
          </p:cNvPr>
          <p:cNvSpPr>
            <a:spLocks noGrp="1"/>
          </p:cNvSpPr>
          <p:nvPr>
            <p:ph idx="1"/>
          </p:nvPr>
        </p:nvSpPr>
        <p:spPr>
          <a:xfrm>
            <a:off x="633413" y="1371600"/>
            <a:ext cx="7886700" cy="3263900"/>
          </a:xfrm>
        </p:spPr>
        <p:txBody>
          <a:bodyPr/>
          <a:lstStyle/>
          <a:p>
            <a:r>
              <a:rPr lang="en-US" altLang="zh-TW" dirty="0"/>
              <a:t>SDK TinyML Project Brief</a:t>
            </a:r>
          </a:p>
          <a:p>
            <a:r>
              <a:rPr lang="en-US" altLang="zh-TW" dirty="0"/>
              <a:t>SDK NPU Project Brief</a:t>
            </a:r>
          </a:p>
          <a:p>
            <a:r>
              <a:rPr lang="en-US" altLang="zh-TW" dirty="0"/>
              <a:t>How to Using Tengen Compiler (AI Model Compiler)</a:t>
            </a:r>
          </a:p>
          <a:p>
            <a:endParaRPr lang="zh-TW" altLang="en-US" dirty="0"/>
          </a:p>
        </p:txBody>
      </p:sp>
      <p:sp>
        <p:nvSpPr>
          <p:cNvPr id="4" name="投影片編號版面配置區 3">
            <a:extLst>
              <a:ext uri="{FF2B5EF4-FFF2-40B4-BE49-F238E27FC236}">
                <a16:creationId xmlns:a16="http://schemas.microsoft.com/office/drawing/2014/main" id="{91B4A2F6-8638-45BB-8FF5-AC71B84821CA}"/>
              </a:ext>
            </a:extLst>
          </p:cNvPr>
          <p:cNvSpPr>
            <a:spLocks noGrp="1"/>
          </p:cNvSpPr>
          <p:nvPr>
            <p:ph type="sldNum" sz="quarter" idx="12"/>
          </p:nvPr>
        </p:nvSpPr>
        <p:spPr/>
        <p:txBody>
          <a:bodyPr/>
          <a:lstStyle/>
          <a:p>
            <a:pPr>
              <a:defRPr/>
            </a:pPr>
            <a:fld id="{74D1B379-E456-4785-B900-A6205A36BE13}" type="slidenum">
              <a:rPr lang="zh-TW" altLang="en-US" smtClean="0"/>
              <a:pPr>
                <a:defRPr/>
              </a:pPr>
              <a:t>5</a:t>
            </a:fld>
            <a:endParaRPr lang="zh-TW" altLang="en-US"/>
          </a:p>
        </p:txBody>
      </p:sp>
      <p:grpSp>
        <p:nvGrpSpPr>
          <p:cNvPr id="13" name="群組 12">
            <a:extLst>
              <a:ext uri="{FF2B5EF4-FFF2-40B4-BE49-F238E27FC236}">
                <a16:creationId xmlns:a16="http://schemas.microsoft.com/office/drawing/2014/main" id="{2107CC74-3D2E-4333-8741-618E09330CA4}"/>
              </a:ext>
            </a:extLst>
          </p:cNvPr>
          <p:cNvGrpSpPr/>
          <p:nvPr/>
        </p:nvGrpSpPr>
        <p:grpSpPr>
          <a:xfrm>
            <a:off x="633413" y="2643758"/>
            <a:ext cx="5829299" cy="1162325"/>
            <a:chOff x="755576" y="2472362"/>
            <a:chExt cx="5829299" cy="1162325"/>
          </a:xfrm>
        </p:grpSpPr>
        <p:sp>
          <p:nvSpPr>
            <p:cNvPr id="7" name="矩形 6">
              <a:extLst>
                <a:ext uri="{FF2B5EF4-FFF2-40B4-BE49-F238E27FC236}">
                  <a16:creationId xmlns:a16="http://schemas.microsoft.com/office/drawing/2014/main" id="{BF9D76EA-E9C3-4DEC-B9FC-BB9EF8D20877}"/>
                </a:ext>
              </a:extLst>
            </p:cNvPr>
            <p:cNvSpPr/>
            <p:nvPr/>
          </p:nvSpPr>
          <p:spPr>
            <a:xfrm>
              <a:off x="904111" y="2986615"/>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TinyML Project Brief</a:t>
              </a:r>
            </a:p>
          </p:txBody>
        </p:sp>
        <p:sp>
          <p:nvSpPr>
            <p:cNvPr id="8" name="矩形 7">
              <a:extLst>
                <a:ext uri="{FF2B5EF4-FFF2-40B4-BE49-F238E27FC236}">
                  <a16:creationId xmlns:a16="http://schemas.microsoft.com/office/drawing/2014/main" id="{08F16217-7BB1-4011-8E98-F8E8F77C00EF}"/>
                </a:ext>
              </a:extLst>
            </p:cNvPr>
            <p:cNvSpPr/>
            <p:nvPr/>
          </p:nvSpPr>
          <p:spPr>
            <a:xfrm>
              <a:off x="2918075" y="2983873"/>
              <a:ext cx="1368152"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NPU</a:t>
              </a:r>
            </a:p>
            <a:p>
              <a:pPr algn="ctr" fontAlgn="auto">
                <a:spcBef>
                  <a:spcPts val="0"/>
                </a:spcBef>
                <a:spcAft>
                  <a:spcPts val="0"/>
                </a:spcAft>
              </a:pPr>
              <a:r>
                <a:rPr lang="en-US" altLang="zh-TW" sz="1600" kern="0" dirty="0">
                  <a:solidFill>
                    <a:schemeClr val="tx2"/>
                  </a:solidFill>
                  <a:ea typeface="新細明體"/>
                </a:rPr>
                <a:t> Project Brief</a:t>
              </a:r>
            </a:p>
          </p:txBody>
        </p:sp>
        <p:sp>
          <p:nvSpPr>
            <p:cNvPr id="9" name="矩形 8">
              <a:extLst>
                <a:ext uri="{FF2B5EF4-FFF2-40B4-BE49-F238E27FC236}">
                  <a16:creationId xmlns:a16="http://schemas.microsoft.com/office/drawing/2014/main" id="{67A7CBD4-8928-4FE6-BB39-96FE5092FE59}"/>
                </a:ext>
              </a:extLst>
            </p:cNvPr>
            <p:cNvSpPr/>
            <p:nvPr/>
          </p:nvSpPr>
          <p:spPr>
            <a:xfrm>
              <a:off x="4932038" y="2986615"/>
              <a:ext cx="1652837" cy="648072"/>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Tengen Compiler Introduction</a:t>
              </a:r>
            </a:p>
          </p:txBody>
        </p:sp>
        <p:sp>
          <p:nvSpPr>
            <p:cNvPr id="10" name="箭號: 向右 9">
              <a:extLst>
                <a:ext uri="{FF2B5EF4-FFF2-40B4-BE49-F238E27FC236}">
                  <a16:creationId xmlns:a16="http://schemas.microsoft.com/office/drawing/2014/main" id="{21DEF8C3-A22C-4183-9E6A-29BE8CAC48F5}"/>
                </a:ext>
              </a:extLst>
            </p:cNvPr>
            <p:cNvSpPr/>
            <p:nvPr/>
          </p:nvSpPr>
          <p:spPr>
            <a:xfrm>
              <a:off x="2383375" y="3097429"/>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1" name="箭號: 向右 10">
              <a:extLst>
                <a:ext uri="{FF2B5EF4-FFF2-40B4-BE49-F238E27FC236}">
                  <a16:creationId xmlns:a16="http://schemas.microsoft.com/office/drawing/2014/main" id="{B023A4CB-AD9B-4F27-83DB-3C68264354A5}"/>
                </a:ext>
              </a:extLst>
            </p:cNvPr>
            <p:cNvSpPr/>
            <p:nvPr/>
          </p:nvSpPr>
          <p:spPr>
            <a:xfrm>
              <a:off x="4388459" y="3086055"/>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2" name="矩形 11">
              <a:extLst>
                <a:ext uri="{FF2B5EF4-FFF2-40B4-BE49-F238E27FC236}">
                  <a16:creationId xmlns:a16="http://schemas.microsoft.com/office/drawing/2014/main" id="{BD7633F5-243E-4228-AA90-75A0F52AF544}"/>
                </a:ext>
              </a:extLst>
            </p:cNvPr>
            <p:cNvSpPr/>
            <p:nvPr/>
          </p:nvSpPr>
          <p:spPr>
            <a:xfrm>
              <a:off x="755576" y="2472362"/>
              <a:ext cx="1200970" cy="400110"/>
            </a:xfrm>
            <a:prstGeom prst="rect">
              <a:avLst/>
            </a:prstGeom>
          </p:spPr>
          <p:txBody>
            <a:bodyPr wrap="none">
              <a:spAutoFit/>
            </a:bodyPr>
            <a:lstStyle/>
            <a:p>
              <a:r>
                <a:rPr lang="en-US" altLang="zh-TW" sz="2000" dirty="0">
                  <a:solidFill>
                    <a:schemeClr val="accent2"/>
                  </a:solidFill>
                  <a:latin typeface="Comic Sans MS" panose="030F0702030302020204" pitchFamily="66" charset="0"/>
                </a:rPr>
                <a:t>Starting</a:t>
              </a:r>
              <a:endParaRPr lang="zh-TW" altLang="en-US" sz="2000" dirty="0">
                <a:solidFill>
                  <a:schemeClr val="accent2"/>
                </a:solidFill>
                <a:latin typeface="Comic Sans MS" panose="030F0702030302020204" pitchFamily="66" charset="0"/>
              </a:endParaRPr>
            </a:p>
          </p:txBody>
        </p:sp>
      </p:grpSp>
    </p:spTree>
    <p:extLst>
      <p:ext uri="{BB962C8B-B14F-4D97-AF65-F5344CB8AC3E}">
        <p14:creationId xmlns:p14="http://schemas.microsoft.com/office/powerpoint/2010/main" val="401699464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6">
            <a:extLst>
              <a:ext uri="{FF2B5EF4-FFF2-40B4-BE49-F238E27FC236}">
                <a16:creationId xmlns:a16="http://schemas.microsoft.com/office/drawing/2014/main" id="{9B4AD20F-6B94-4E35-9B05-410341DDEA2B}"/>
              </a:ext>
            </a:extLst>
          </p:cNvPr>
          <p:cNvSpPr>
            <a:spLocks noGrp="1"/>
          </p:cNvSpPr>
          <p:nvPr>
            <p:ph type="title"/>
          </p:nvPr>
        </p:nvSpPr>
        <p:spPr/>
        <p:txBody>
          <a:bodyPr/>
          <a:lstStyle/>
          <a:p>
            <a:r>
              <a:rPr lang="en-US" altLang="zh-TW" sz="2000" dirty="0"/>
              <a:t>Self-develop AI Model – How to Modify SDK</a:t>
            </a:r>
            <a:r>
              <a:rPr lang="zh-TW" altLang="en-US" sz="2000" dirty="0"/>
              <a:t> </a:t>
            </a:r>
            <a:r>
              <a:rPr lang="en-US" altLang="zh-TW" sz="2000" dirty="0"/>
              <a:t>Project</a:t>
            </a:r>
            <a:r>
              <a:rPr lang="zh-TW" altLang="en-US" sz="2000" dirty="0"/>
              <a:t> </a:t>
            </a:r>
            <a:r>
              <a:rPr lang="en-US" altLang="zh-TW" sz="2000" dirty="0"/>
              <a:t>5</a:t>
            </a:r>
            <a:endParaRPr lang="zh-TW" altLang="en-US" sz="2000" dirty="0"/>
          </a:p>
        </p:txBody>
      </p:sp>
      <p:sp>
        <p:nvSpPr>
          <p:cNvPr id="15" name="投影片編號版面配置區 14">
            <a:extLst>
              <a:ext uri="{FF2B5EF4-FFF2-40B4-BE49-F238E27FC236}">
                <a16:creationId xmlns:a16="http://schemas.microsoft.com/office/drawing/2014/main" id="{C6A80C9E-0F42-4B6B-8C78-3B14FE215846}"/>
              </a:ext>
            </a:extLst>
          </p:cNvPr>
          <p:cNvSpPr>
            <a:spLocks noGrp="1"/>
          </p:cNvSpPr>
          <p:nvPr>
            <p:ph type="sldNum" sz="quarter" idx="12"/>
          </p:nvPr>
        </p:nvSpPr>
        <p:spPr/>
        <p:txBody>
          <a:bodyPr/>
          <a:lstStyle/>
          <a:p>
            <a:pPr>
              <a:defRPr/>
            </a:pPr>
            <a:fld id="{74D1B379-E456-4785-B900-A6205A36BE13}" type="slidenum">
              <a:rPr lang="zh-TW" altLang="en-US" smtClean="0"/>
              <a:pPr>
                <a:defRPr/>
              </a:pPr>
              <a:t>50</a:t>
            </a:fld>
            <a:endParaRPr lang="zh-TW" altLang="en-US"/>
          </a:p>
        </p:txBody>
      </p:sp>
      <p:pic>
        <p:nvPicPr>
          <p:cNvPr id="2" name="圖片 1">
            <a:extLst>
              <a:ext uri="{FF2B5EF4-FFF2-40B4-BE49-F238E27FC236}">
                <a16:creationId xmlns:a16="http://schemas.microsoft.com/office/drawing/2014/main" id="{C2F01175-2A31-4FDD-8FB0-C511D5B0ECC3}"/>
              </a:ext>
            </a:extLst>
          </p:cNvPr>
          <p:cNvPicPr>
            <a:picLocks noChangeAspect="1"/>
          </p:cNvPicPr>
          <p:nvPr/>
        </p:nvPicPr>
        <p:blipFill>
          <a:blip r:embed="rId2"/>
          <a:stretch>
            <a:fillRect/>
          </a:stretch>
        </p:blipFill>
        <p:spPr>
          <a:xfrm>
            <a:off x="107504" y="1203598"/>
            <a:ext cx="5948224" cy="3600400"/>
          </a:xfrm>
          <a:prstGeom prst="rect">
            <a:avLst/>
          </a:prstGeom>
        </p:spPr>
      </p:pic>
      <p:sp>
        <p:nvSpPr>
          <p:cNvPr id="23" name="矩形 22">
            <a:extLst>
              <a:ext uri="{FF2B5EF4-FFF2-40B4-BE49-F238E27FC236}">
                <a16:creationId xmlns:a16="http://schemas.microsoft.com/office/drawing/2014/main" id="{1C061487-FD95-40BB-88EC-F0904A4F392C}"/>
              </a:ext>
            </a:extLst>
          </p:cNvPr>
          <p:cNvSpPr/>
          <p:nvPr/>
        </p:nvSpPr>
        <p:spPr>
          <a:xfrm>
            <a:off x="1187624" y="1203598"/>
            <a:ext cx="1800200"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4" name="矩形 23">
            <a:extLst>
              <a:ext uri="{FF2B5EF4-FFF2-40B4-BE49-F238E27FC236}">
                <a16:creationId xmlns:a16="http://schemas.microsoft.com/office/drawing/2014/main" id="{39D1E445-5936-41FB-87DD-63C4422CE44C}"/>
              </a:ext>
            </a:extLst>
          </p:cNvPr>
          <p:cNvSpPr/>
          <p:nvPr/>
        </p:nvSpPr>
        <p:spPr>
          <a:xfrm>
            <a:off x="539552" y="2787774"/>
            <a:ext cx="4104456"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5" name="矩形 24">
            <a:extLst>
              <a:ext uri="{FF2B5EF4-FFF2-40B4-BE49-F238E27FC236}">
                <a16:creationId xmlns:a16="http://schemas.microsoft.com/office/drawing/2014/main" id="{97146AB8-B3F9-48AA-85AF-F65612FE2489}"/>
              </a:ext>
            </a:extLst>
          </p:cNvPr>
          <p:cNvSpPr/>
          <p:nvPr/>
        </p:nvSpPr>
        <p:spPr>
          <a:xfrm>
            <a:off x="467544" y="3219822"/>
            <a:ext cx="4104456" cy="144016"/>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6" name="矩形 25">
            <a:extLst>
              <a:ext uri="{FF2B5EF4-FFF2-40B4-BE49-F238E27FC236}">
                <a16:creationId xmlns:a16="http://schemas.microsoft.com/office/drawing/2014/main" id="{5D02B014-6A02-40F6-9BCC-3A8D8DD95288}"/>
              </a:ext>
            </a:extLst>
          </p:cNvPr>
          <p:cNvSpPr/>
          <p:nvPr/>
        </p:nvSpPr>
        <p:spPr>
          <a:xfrm>
            <a:off x="467544" y="3716734"/>
            <a:ext cx="2448272" cy="136105"/>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7" name="矩形 26">
            <a:extLst>
              <a:ext uri="{FF2B5EF4-FFF2-40B4-BE49-F238E27FC236}">
                <a16:creationId xmlns:a16="http://schemas.microsoft.com/office/drawing/2014/main" id="{016E61A7-07A6-4037-8B61-B0D1890B9864}"/>
              </a:ext>
            </a:extLst>
          </p:cNvPr>
          <p:cNvSpPr/>
          <p:nvPr/>
        </p:nvSpPr>
        <p:spPr>
          <a:xfrm>
            <a:off x="411808" y="4515965"/>
            <a:ext cx="2520280" cy="136105"/>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8" name="文字方塊 27">
            <a:extLst>
              <a:ext uri="{FF2B5EF4-FFF2-40B4-BE49-F238E27FC236}">
                <a16:creationId xmlns:a16="http://schemas.microsoft.com/office/drawing/2014/main" id="{44418598-419B-43B2-A372-D5B75A74243A}"/>
              </a:ext>
            </a:extLst>
          </p:cNvPr>
          <p:cNvSpPr txBox="1"/>
          <p:nvPr/>
        </p:nvSpPr>
        <p:spPr>
          <a:xfrm>
            <a:off x="251520" y="2686967"/>
            <a:ext cx="576064" cy="307777"/>
          </a:xfrm>
          <a:prstGeom prst="rect">
            <a:avLst/>
          </a:prstGeom>
          <a:noFill/>
        </p:spPr>
        <p:txBody>
          <a:bodyPr wrap="square" rtlCol="0">
            <a:spAutoFit/>
          </a:bodyPr>
          <a:lstStyle/>
          <a:p>
            <a:r>
              <a:rPr lang="en-US" altLang="zh-TW" sz="1400" dirty="0">
                <a:solidFill>
                  <a:srgbClr val="FF0000"/>
                </a:solidFill>
              </a:rPr>
              <a:t>2.</a:t>
            </a:r>
            <a:endParaRPr lang="zh-TW" altLang="en-US" sz="1400" dirty="0">
              <a:solidFill>
                <a:srgbClr val="FF0000"/>
              </a:solidFill>
            </a:endParaRPr>
          </a:p>
        </p:txBody>
      </p:sp>
      <p:sp>
        <p:nvSpPr>
          <p:cNvPr id="29" name="文字方塊 28">
            <a:extLst>
              <a:ext uri="{FF2B5EF4-FFF2-40B4-BE49-F238E27FC236}">
                <a16:creationId xmlns:a16="http://schemas.microsoft.com/office/drawing/2014/main" id="{FF9830D1-5B8B-403C-AF20-ABE402E33851}"/>
              </a:ext>
            </a:extLst>
          </p:cNvPr>
          <p:cNvSpPr txBox="1"/>
          <p:nvPr/>
        </p:nvSpPr>
        <p:spPr>
          <a:xfrm>
            <a:off x="179512" y="3130797"/>
            <a:ext cx="576064" cy="307777"/>
          </a:xfrm>
          <a:prstGeom prst="rect">
            <a:avLst/>
          </a:prstGeom>
          <a:noFill/>
        </p:spPr>
        <p:txBody>
          <a:bodyPr wrap="square" rtlCol="0">
            <a:spAutoFit/>
          </a:bodyPr>
          <a:lstStyle/>
          <a:p>
            <a:r>
              <a:rPr lang="en-US" altLang="zh-TW" sz="1400" dirty="0">
                <a:solidFill>
                  <a:srgbClr val="FF0000"/>
                </a:solidFill>
              </a:rPr>
              <a:t>3.</a:t>
            </a:r>
            <a:endParaRPr lang="zh-TW" altLang="en-US" sz="1400" dirty="0">
              <a:solidFill>
                <a:srgbClr val="FF0000"/>
              </a:solidFill>
            </a:endParaRPr>
          </a:p>
        </p:txBody>
      </p:sp>
      <p:sp>
        <p:nvSpPr>
          <p:cNvPr id="30" name="文字方塊 29">
            <a:extLst>
              <a:ext uri="{FF2B5EF4-FFF2-40B4-BE49-F238E27FC236}">
                <a16:creationId xmlns:a16="http://schemas.microsoft.com/office/drawing/2014/main" id="{100ADE68-A5AD-4DEA-99C5-08A539507183}"/>
              </a:ext>
            </a:extLst>
          </p:cNvPr>
          <p:cNvSpPr txBox="1"/>
          <p:nvPr/>
        </p:nvSpPr>
        <p:spPr>
          <a:xfrm>
            <a:off x="937730" y="1125242"/>
            <a:ext cx="576064" cy="307777"/>
          </a:xfrm>
          <a:prstGeom prst="rect">
            <a:avLst/>
          </a:prstGeom>
          <a:noFill/>
        </p:spPr>
        <p:txBody>
          <a:bodyPr wrap="square" rtlCol="0">
            <a:spAutoFit/>
          </a:bodyPr>
          <a:lstStyle/>
          <a:p>
            <a:r>
              <a:rPr lang="en-US" altLang="zh-TW" sz="1400" dirty="0">
                <a:solidFill>
                  <a:srgbClr val="FF0000"/>
                </a:solidFill>
              </a:rPr>
              <a:t>1.</a:t>
            </a:r>
            <a:endParaRPr lang="zh-TW" altLang="en-US" sz="1400" dirty="0">
              <a:solidFill>
                <a:srgbClr val="FF0000"/>
              </a:solidFill>
            </a:endParaRPr>
          </a:p>
        </p:txBody>
      </p:sp>
      <p:sp>
        <p:nvSpPr>
          <p:cNvPr id="31" name="文字方塊 30">
            <a:extLst>
              <a:ext uri="{FF2B5EF4-FFF2-40B4-BE49-F238E27FC236}">
                <a16:creationId xmlns:a16="http://schemas.microsoft.com/office/drawing/2014/main" id="{6D12AF1C-A5A7-47DF-B5E9-3E3288DAE245}"/>
              </a:ext>
            </a:extLst>
          </p:cNvPr>
          <p:cNvSpPr txBox="1"/>
          <p:nvPr/>
        </p:nvSpPr>
        <p:spPr>
          <a:xfrm>
            <a:off x="123776" y="3621893"/>
            <a:ext cx="576064" cy="307777"/>
          </a:xfrm>
          <a:prstGeom prst="rect">
            <a:avLst/>
          </a:prstGeom>
          <a:noFill/>
        </p:spPr>
        <p:txBody>
          <a:bodyPr wrap="square" rtlCol="0">
            <a:spAutoFit/>
          </a:bodyPr>
          <a:lstStyle/>
          <a:p>
            <a:r>
              <a:rPr lang="en-US" altLang="zh-TW" sz="1400" dirty="0">
                <a:solidFill>
                  <a:srgbClr val="FF0000"/>
                </a:solidFill>
              </a:rPr>
              <a:t>4.</a:t>
            </a:r>
            <a:endParaRPr lang="zh-TW" altLang="en-US" sz="1400" dirty="0">
              <a:solidFill>
                <a:srgbClr val="FF0000"/>
              </a:solidFill>
            </a:endParaRPr>
          </a:p>
        </p:txBody>
      </p:sp>
      <p:sp>
        <p:nvSpPr>
          <p:cNvPr id="32" name="文字方塊 31">
            <a:extLst>
              <a:ext uri="{FF2B5EF4-FFF2-40B4-BE49-F238E27FC236}">
                <a16:creationId xmlns:a16="http://schemas.microsoft.com/office/drawing/2014/main" id="{4E32D5CA-BBF2-4643-8053-ADB564833A13}"/>
              </a:ext>
            </a:extLst>
          </p:cNvPr>
          <p:cNvSpPr txBox="1"/>
          <p:nvPr/>
        </p:nvSpPr>
        <p:spPr>
          <a:xfrm>
            <a:off x="123776" y="4433992"/>
            <a:ext cx="576064" cy="307777"/>
          </a:xfrm>
          <a:prstGeom prst="rect">
            <a:avLst/>
          </a:prstGeom>
          <a:noFill/>
        </p:spPr>
        <p:txBody>
          <a:bodyPr wrap="square" rtlCol="0">
            <a:spAutoFit/>
          </a:bodyPr>
          <a:lstStyle/>
          <a:p>
            <a:r>
              <a:rPr lang="en-US" altLang="zh-TW" sz="1400" dirty="0">
                <a:solidFill>
                  <a:srgbClr val="FF0000"/>
                </a:solidFill>
              </a:rPr>
              <a:t>5.</a:t>
            </a:r>
            <a:endParaRPr lang="zh-TW" altLang="en-US" sz="1400" dirty="0">
              <a:solidFill>
                <a:srgbClr val="FF0000"/>
              </a:solidFill>
            </a:endParaRPr>
          </a:p>
        </p:txBody>
      </p:sp>
      <p:sp>
        <p:nvSpPr>
          <p:cNvPr id="3" name="矩形 2">
            <a:extLst>
              <a:ext uri="{FF2B5EF4-FFF2-40B4-BE49-F238E27FC236}">
                <a16:creationId xmlns:a16="http://schemas.microsoft.com/office/drawing/2014/main" id="{0DACFCAE-911F-4630-AF07-5ADD179369E8}"/>
              </a:ext>
            </a:extLst>
          </p:cNvPr>
          <p:cNvSpPr/>
          <p:nvPr/>
        </p:nvSpPr>
        <p:spPr>
          <a:xfrm>
            <a:off x="2681288" y="4726606"/>
            <a:ext cx="4572000" cy="307777"/>
          </a:xfrm>
          <a:prstGeom prst="rect">
            <a:avLst/>
          </a:prstGeom>
        </p:spPr>
        <p:txBody>
          <a:bodyPr>
            <a:spAutoFit/>
          </a:bodyPr>
          <a:lstStyle/>
          <a:p>
            <a:r>
              <a:rPr lang="en-US" altLang="zh-TW" sz="1400" dirty="0">
                <a:solidFill>
                  <a:srgbClr val="FF0000"/>
                </a:solidFill>
                <a:latin typeface="+mn-lt"/>
              </a:rPr>
              <a:t>The naming of 1 to 8 will be based on the AI Model</a:t>
            </a:r>
            <a:endParaRPr lang="zh-TW" altLang="en-US" sz="1400" dirty="0">
              <a:solidFill>
                <a:srgbClr val="FF0000"/>
              </a:solidFill>
              <a:latin typeface="+mn-lt"/>
            </a:endParaRPr>
          </a:p>
        </p:txBody>
      </p:sp>
      <p:pic>
        <p:nvPicPr>
          <p:cNvPr id="4" name="圖片 3">
            <a:extLst>
              <a:ext uri="{FF2B5EF4-FFF2-40B4-BE49-F238E27FC236}">
                <a16:creationId xmlns:a16="http://schemas.microsoft.com/office/drawing/2014/main" id="{A708E27C-EAF4-48A9-9B3E-31CFA66EDEB3}"/>
              </a:ext>
            </a:extLst>
          </p:cNvPr>
          <p:cNvPicPr>
            <a:picLocks noChangeAspect="1"/>
          </p:cNvPicPr>
          <p:nvPr/>
        </p:nvPicPr>
        <p:blipFill rotWithShape="1">
          <a:blip r:embed="rId3"/>
          <a:srcRect l="-1" r="614"/>
          <a:stretch/>
        </p:blipFill>
        <p:spPr>
          <a:xfrm>
            <a:off x="4547812" y="3525638"/>
            <a:ext cx="4560692" cy="1246969"/>
          </a:xfrm>
          <a:prstGeom prst="rect">
            <a:avLst/>
          </a:prstGeom>
        </p:spPr>
      </p:pic>
      <p:sp>
        <p:nvSpPr>
          <p:cNvPr id="17" name="矩形 16">
            <a:extLst>
              <a:ext uri="{FF2B5EF4-FFF2-40B4-BE49-F238E27FC236}">
                <a16:creationId xmlns:a16="http://schemas.microsoft.com/office/drawing/2014/main" id="{38E40D0F-C558-4CE5-B3EC-31FC22A1112A}"/>
              </a:ext>
            </a:extLst>
          </p:cNvPr>
          <p:cNvSpPr/>
          <p:nvPr/>
        </p:nvSpPr>
        <p:spPr>
          <a:xfrm>
            <a:off x="859291" y="3852839"/>
            <a:ext cx="1552469" cy="136105"/>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文字方塊 17">
            <a:extLst>
              <a:ext uri="{FF2B5EF4-FFF2-40B4-BE49-F238E27FC236}">
                <a16:creationId xmlns:a16="http://schemas.microsoft.com/office/drawing/2014/main" id="{20CC0748-B10B-4943-8499-BDF82BD30186}"/>
              </a:ext>
            </a:extLst>
          </p:cNvPr>
          <p:cNvSpPr txBox="1"/>
          <p:nvPr/>
        </p:nvSpPr>
        <p:spPr>
          <a:xfrm>
            <a:off x="649698" y="3868160"/>
            <a:ext cx="576064" cy="307777"/>
          </a:xfrm>
          <a:prstGeom prst="rect">
            <a:avLst/>
          </a:prstGeom>
          <a:noFill/>
        </p:spPr>
        <p:txBody>
          <a:bodyPr wrap="square" rtlCol="0">
            <a:spAutoFit/>
          </a:bodyPr>
          <a:lstStyle/>
          <a:p>
            <a:r>
              <a:rPr lang="en-US" altLang="zh-TW" sz="1400" dirty="0">
                <a:solidFill>
                  <a:srgbClr val="FF0000"/>
                </a:solidFill>
              </a:rPr>
              <a:t>7.</a:t>
            </a:r>
            <a:endParaRPr lang="zh-TW" altLang="en-US" sz="1400" dirty="0">
              <a:solidFill>
                <a:srgbClr val="FF0000"/>
              </a:solidFill>
            </a:endParaRPr>
          </a:p>
        </p:txBody>
      </p:sp>
      <p:sp>
        <p:nvSpPr>
          <p:cNvPr id="19" name="矩形 18">
            <a:extLst>
              <a:ext uri="{FF2B5EF4-FFF2-40B4-BE49-F238E27FC236}">
                <a16:creationId xmlns:a16="http://schemas.microsoft.com/office/drawing/2014/main" id="{2C6F6CB0-34EC-4D07-8C6B-91592B5B5468}"/>
              </a:ext>
            </a:extLst>
          </p:cNvPr>
          <p:cNvSpPr/>
          <p:nvPr/>
        </p:nvSpPr>
        <p:spPr>
          <a:xfrm>
            <a:off x="894011" y="4668366"/>
            <a:ext cx="1517750" cy="9889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0" name="文字方塊 19">
            <a:extLst>
              <a:ext uri="{FF2B5EF4-FFF2-40B4-BE49-F238E27FC236}">
                <a16:creationId xmlns:a16="http://schemas.microsoft.com/office/drawing/2014/main" id="{20264EA4-8D2C-4CFE-B5F1-567BC36BE4A5}"/>
              </a:ext>
            </a:extLst>
          </p:cNvPr>
          <p:cNvSpPr txBox="1"/>
          <p:nvPr/>
        </p:nvSpPr>
        <p:spPr>
          <a:xfrm>
            <a:off x="699138" y="4673895"/>
            <a:ext cx="576064" cy="307777"/>
          </a:xfrm>
          <a:prstGeom prst="rect">
            <a:avLst/>
          </a:prstGeom>
          <a:noFill/>
        </p:spPr>
        <p:txBody>
          <a:bodyPr wrap="square" rtlCol="0">
            <a:spAutoFit/>
          </a:bodyPr>
          <a:lstStyle/>
          <a:p>
            <a:r>
              <a:rPr lang="en-US" altLang="zh-TW" sz="1400" dirty="0">
                <a:solidFill>
                  <a:srgbClr val="FF0000"/>
                </a:solidFill>
              </a:rPr>
              <a:t>6.</a:t>
            </a:r>
            <a:endParaRPr lang="zh-TW" altLang="en-US" sz="1400" dirty="0">
              <a:solidFill>
                <a:srgbClr val="FF0000"/>
              </a:solidFill>
            </a:endParaRPr>
          </a:p>
        </p:txBody>
      </p:sp>
      <p:sp>
        <p:nvSpPr>
          <p:cNvPr id="21" name="矩形 20">
            <a:extLst>
              <a:ext uri="{FF2B5EF4-FFF2-40B4-BE49-F238E27FC236}">
                <a16:creationId xmlns:a16="http://schemas.microsoft.com/office/drawing/2014/main" id="{61700753-D642-4F47-8DB5-88B3BA091D4C}"/>
              </a:ext>
            </a:extLst>
          </p:cNvPr>
          <p:cNvSpPr/>
          <p:nvPr/>
        </p:nvSpPr>
        <p:spPr>
          <a:xfrm>
            <a:off x="5292080" y="4177053"/>
            <a:ext cx="2232248" cy="194897"/>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22" name="文字方塊 21">
            <a:extLst>
              <a:ext uri="{FF2B5EF4-FFF2-40B4-BE49-F238E27FC236}">
                <a16:creationId xmlns:a16="http://schemas.microsoft.com/office/drawing/2014/main" id="{02BBDE92-3071-4BBB-A93F-A89F75F6DF22}"/>
              </a:ext>
            </a:extLst>
          </p:cNvPr>
          <p:cNvSpPr txBox="1"/>
          <p:nvPr/>
        </p:nvSpPr>
        <p:spPr>
          <a:xfrm>
            <a:off x="6120172" y="3915277"/>
            <a:ext cx="576064" cy="307777"/>
          </a:xfrm>
          <a:prstGeom prst="rect">
            <a:avLst/>
          </a:prstGeom>
          <a:noFill/>
        </p:spPr>
        <p:txBody>
          <a:bodyPr wrap="square" rtlCol="0">
            <a:spAutoFit/>
          </a:bodyPr>
          <a:lstStyle/>
          <a:p>
            <a:r>
              <a:rPr lang="en-US" altLang="zh-TW" sz="1400" dirty="0">
                <a:solidFill>
                  <a:srgbClr val="FF0000"/>
                </a:solidFill>
              </a:rPr>
              <a:t>8.</a:t>
            </a:r>
            <a:endParaRPr lang="zh-TW" altLang="en-US" sz="1400" dirty="0">
              <a:solidFill>
                <a:srgbClr val="FF0000"/>
              </a:solidFill>
            </a:endParaRPr>
          </a:p>
        </p:txBody>
      </p:sp>
    </p:spTree>
    <p:extLst>
      <p:ext uri="{BB962C8B-B14F-4D97-AF65-F5344CB8AC3E}">
        <p14:creationId xmlns:p14="http://schemas.microsoft.com/office/powerpoint/2010/main" val="39796346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BCB7D2C-0A72-4517-85EC-EE45D66531D0}"/>
              </a:ext>
            </a:extLst>
          </p:cNvPr>
          <p:cNvSpPr>
            <a:spLocks noGrp="1"/>
          </p:cNvSpPr>
          <p:nvPr>
            <p:ph type="title"/>
          </p:nvPr>
        </p:nvSpPr>
        <p:spPr/>
        <p:txBody>
          <a:bodyPr/>
          <a:lstStyle/>
          <a:p>
            <a:r>
              <a:rPr lang="en-US" altLang="zh-TW" sz="2000" dirty="0"/>
              <a:t>Self-develop AI Model – How to Modify SDK</a:t>
            </a:r>
            <a:r>
              <a:rPr lang="zh-TW" altLang="en-US" sz="2000" dirty="0"/>
              <a:t> </a:t>
            </a:r>
            <a:r>
              <a:rPr lang="en-US" altLang="zh-TW" sz="2000" dirty="0"/>
              <a:t>Project</a:t>
            </a:r>
            <a:r>
              <a:rPr lang="zh-TW" altLang="en-US" sz="2000" dirty="0"/>
              <a:t> </a:t>
            </a:r>
            <a:r>
              <a:rPr lang="en-US" altLang="zh-TW" sz="2000" dirty="0"/>
              <a:t>6</a:t>
            </a:r>
            <a:endParaRPr lang="zh-TW" altLang="en-US" sz="2000" dirty="0"/>
          </a:p>
        </p:txBody>
      </p:sp>
      <p:sp>
        <p:nvSpPr>
          <p:cNvPr id="4" name="投影片編號版面配置區 3">
            <a:extLst>
              <a:ext uri="{FF2B5EF4-FFF2-40B4-BE49-F238E27FC236}">
                <a16:creationId xmlns:a16="http://schemas.microsoft.com/office/drawing/2014/main" id="{D46C6D89-56A8-440B-9CF1-56B8B92D3CB2}"/>
              </a:ext>
            </a:extLst>
          </p:cNvPr>
          <p:cNvSpPr>
            <a:spLocks noGrp="1"/>
          </p:cNvSpPr>
          <p:nvPr>
            <p:ph type="sldNum" sz="quarter" idx="12"/>
          </p:nvPr>
        </p:nvSpPr>
        <p:spPr/>
        <p:txBody>
          <a:bodyPr/>
          <a:lstStyle/>
          <a:p>
            <a:pPr>
              <a:defRPr/>
            </a:pPr>
            <a:fld id="{74D1B379-E456-4785-B900-A6205A36BE13}" type="slidenum">
              <a:rPr lang="zh-TW" altLang="en-US" smtClean="0"/>
              <a:pPr>
                <a:defRPr/>
              </a:pPr>
              <a:t>51</a:t>
            </a:fld>
            <a:endParaRPr lang="zh-TW" altLang="en-US"/>
          </a:p>
        </p:txBody>
      </p:sp>
      <p:sp>
        <p:nvSpPr>
          <p:cNvPr id="3" name="內容版面配置區 2">
            <a:extLst>
              <a:ext uri="{FF2B5EF4-FFF2-40B4-BE49-F238E27FC236}">
                <a16:creationId xmlns:a16="http://schemas.microsoft.com/office/drawing/2014/main" id="{F9BE2068-2492-4C2C-BD37-7DAEC0C7E213}"/>
              </a:ext>
            </a:extLst>
          </p:cNvPr>
          <p:cNvSpPr>
            <a:spLocks noGrp="1"/>
          </p:cNvSpPr>
          <p:nvPr>
            <p:ph idx="4294967295"/>
          </p:nvPr>
        </p:nvSpPr>
        <p:spPr>
          <a:xfrm>
            <a:off x="1257300" y="987425"/>
            <a:ext cx="7886700" cy="3263900"/>
          </a:xfrm>
        </p:spPr>
        <p:txBody>
          <a:bodyPr/>
          <a:lstStyle/>
          <a:p>
            <a:r>
              <a:rPr lang="fr-FR" altLang="zh-TW" sz="1200" dirty="0"/>
              <a:t>va8801_bsp\VA8801\NPU\Project\NPU</a:t>
            </a:r>
            <a:r>
              <a:rPr lang="en-US" altLang="zh-TW" sz="1200" dirty="0"/>
              <a:t>\</a:t>
            </a:r>
            <a:r>
              <a:rPr lang="en-US" altLang="zh-TW" sz="1200" dirty="0" err="1"/>
              <a:t>dla.h</a:t>
            </a:r>
            <a:endParaRPr lang="en-US" altLang="zh-TW" sz="1200" dirty="0"/>
          </a:p>
          <a:p>
            <a:pPr lvl="1"/>
            <a:r>
              <a:rPr lang="en-US" altLang="zh-TW" sz="1200" dirty="0"/>
              <a:t>Modify this section of the code according to the AI model</a:t>
            </a:r>
            <a:endParaRPr lang="zh-TW" altLang="en-US" sz="1200" dirty="0"/>
          </a:p>
        </p:txBody>
      </p:sp>
      <p:pic>
        <p:nvPicPr>
          <p:cNvPr id="5" name="圖片 4">
            <a:extLst>
              <a:ext uri="{FF2B5EF4-FFF2-40B4-BE49-F238E27FC236}">
                <a16:creationId xmlns:a16="http://schemas.microsoft.com/office/drawing/2014/main" id="{958CC19F-3357-4A2A-9802-C12B52CB9369}"/>
              </a:ext>
            </a:extLst>
          </p:cNvPr>
          <p:cNvPicPr>
            <a:picLocks noChangeAspect="1"/>
          </p:cNvPicPr>
          <p:nvPr/>
        </p:nvPicPr>
        <p:blipFill>
          <a:blip r:embed="rId2"/>
          <a:stretch>
            <a:fillRect/>
          </a:stretch>
        </p:blipFill>
        <p:spPr>
          <a:xfrm>
            <a:off x="1907704" y="1625984"/>
            <a:ext cx="5063852" cy="3112703"/>
          </a:xfrm>
          <a:prstGeom prst="rect">
            <a:avLst/>
          </a:prstGeom>
        </p:spPr>
      </p:pic>
      <p:sp>
        <p:nvSpPr>
          <p:cNvPr id="7" name="矩形 6">
            <a:extLst>
              <a:ext uri="{FF2B5EF4-FFF2-40B4-BE49-F238E27FC236}">
                <a16:creationId xmlns:a16="http://schemas.microsoft.com/office/drawing/2014/main" id="{89B2812A-65B4-4F9E-92F5-4A4A6708BEEB}"/>
              </a:ext>
            </a:extLst>
          </p:cNvPr>
          <p:cNvSpPr/>
          <p:nvPr/>
        </p:nvSpPr>
        <p:spPr>
          <a:xfrm>
            <a:off x="2339751" y="3507854"/>
            <a:ext cx="4122962" cy="1152128"/>
          </a:xfrm>
          <a:prstGeom prst="rect">
            <a:avLst/>
          </a:prstGeom>
          <a:noFill/>
          <a:ln w="19050">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Tree>
    <p:extLst>
      <p:ext uri="{BB962C8B-B14F-4D97-AF65-F5344CB8AC3E}">
        <p14:creationId xmlns:p14="http://schemas.microsoft.com/office/powerpoint/2010/main" val="10018400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E0322426-01B4-4648-898A-91BB22F94DF4}"/>
              </a:ext>
            </a:extLst>
          </p:cNvPr>
          <p:cNvSpPr>
            <a:spLocks noGrp="1"/>
          </p:cNvSpPr>
          <p:nvPr>
            <p:ph type="title"/>
          </p:nvPr>
        </p:nvSpPr>
        <p:spPr/>
        <p:txBody>
          <a:bodyPr/>
          <a:lstStyle/>
          <a:p>
            <a:r>
              <a:rPr lang="en-US" altLang="zh-TW" dirty="0"/>
              <a:t>SDK Peripheral Example Code</a:t>
            </a:r>
            <a:endParaRPr lang="zh-TW" altLang="en-US" dirty="0"/>
          </a:p>
        </p:txBody>
      </p:sp>
      <p:sp>
        <p:nvSpPr>
          <p:cNvPr id="4" name="投影片編號版面配置區 3">
            <a:extLst>
              <a:ext uri="{FF2B5EF4-FFF2-40B4-BE49-F238E27FC236}">
                <a16:creationId xmlns:a16="http://schemas.microsoft.com/office/drawing/2014/main" id="{88C9618E-7910-49E8-B0C9-4AE8C6D62481}"/>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52</a:t>
            </a:fld>
            <a:endParaRPr lang="zh-TW" altLang="en-US"/>
          </a:p>
        </p:txBody>
      </p:sp>
    </p:spTree>
    <p:extLst>
      <p:ext uri="{BB962C8B-B14F-4D97-AF65-F5344CB8AC3E}">
        <p14:creationId xmlns:p14="http://schemas.microsoft.com/office/powerpoint/2010/main" val="33837336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3775A0F-D875-4AC0-9D27-E0A687EA3855}"/>
              </a:ext>
            </a:extLst>
          </p:cNvPr>
          <p:cNvSpPr>
            <a:spLocks noGrp="1"/>
          </p:cNvSpPr>
          <p:nvPr>
            <p:ph type="title"/>
          </p:nvPr>
        </p:nvSpPr>
        <p:spPr/>
        <p:txBody>
          <a:bodyPr/>
          <a:lstStyle/>
          <a:p>
            <a:r>
              <a:rPr lang="en-US" altLang="zh-TW" sz="2400" dirty="0"/>
              <a:t>TinyML Project – UART Example – HW Setup</a:t>
            </a:r>
            <a:endParaRPr lang="zh-TW" altLang="en-US" sz="2400" dirty="0"/>
          </a:p>
        </p:txBody>
      </p:sp>
      <p:sp>
        <p:nvSpPr>
          <p:cNvPr id="5" name="投影片編號版面配置區 4">
            <a:extLst>
              <a:ext uri="{FF2B5EF4-FFF2-40B4-BE49-F238E27FC236}">
                <a16:creationId xmlns:a16="http://schemas.microsoft.com/office/drawing/2014/main" id="{890038DC-4FF2-4AEF-845F-6A80535A8AFD}"/>
              </a:ext>
            </a:extLst>
          </p:cNvPr>
          <p:cNvSpPr>
            <a:spLocks noGrp="1"/>
          </p:cNvSpPr>
          <p:nvPr>
            <p:ph type="sldNum" sz="quarter" idx="12"/>
          </p:nvPr>
        </p:nvSpPr>
        <p:spPr/>
        <p:txBody>
          <a:bodyPr/>
          <a:lstStyle/>
          <a:p>
            <a:pPr>
              <a:defRPr/>
            </a:pPr>
            <a:fld id="{604C47F2-7CFA-4F0D-9DA6-37FB0982F9C7}" type="slidenum">
              <a:rPr lang="zh-TW" altLang="en-US" smtClean="0"/>
              <a:pPr>
                <a:defRPr/>
              </a:pPr>
              <a:t>53</a:t>
            </a:fld>
            <a:endParaRPr lang="zh-TW" altLang="en-US" dirty="0"/>
          </a:p>
        </p:txBody>
      </p:sp>
      <p:sp>
        <p:nvSpPr>
          <p:cNvPr id="6" name="內容版面配置區 5">
            <a:extLst>
              <a:ext uri="{FF2B5EF4-FFF2-40B4-BE49-F238E27FC236}">
                <a16:creationId xmlns:a16="http://schemas.microsoft.com/office/drawing/2014/main" id="{9CBDFC53-5C1B-4A28-BE60-CD7FF4EE16B8}"/>
              </a:ext>
            </a:extLst>
          </p:cNvPr>
          <p:cNvSpPr>
            <a:spLocks noGrp="1"/>
          </p:cNvSpPr>
          <p:nvPr>
            <p:ph idx="4294967295"/>
          </p:nvPr>
        </p:nvSpPr>
        <p:spPr>
          <a:xfrm>
            <a:off x="0" y="779463"/>
            <a:ext cx="7886700" cy="3263900"/>
          </a:xfrm>
        </p:spPr>
        <p:txBody>
          <a:bodyPr/>
          <a:lstStyle/>
          <a:p>
            <a:r>
              <a:rPr lang="en-US" altLang="zh-TW" sz="1600" dirty="0"/>
              <a:t>Due to shared pin limitations, only </a:t>
            </a:r>
            <a:r>
              <a:rPr lang="en-US" altLang="zh-TW" sz="1600" b="1" dirty="0"/>
              <a:t>UART1</a:t>
            </a:r>
            <a:r>
              <a:rPr lang="en-US" altLang="zh-TW" sz="1600" dirty="0"/>
              <a:t> is available on the VA8801 </a:t>
            </a:r>
            <a:r>
              <a:rPr lang="en-US" altLang="zh-TW" sz="1600" dirty="0" err="1"/>
              <a:t>DemoKit</a:t>
            </a:r>
            <a:r>
              <a:rPr lang="en-US" altLang="zh-TW" sz="1600" dirty="0"/>
              <a:t> for communication with the SOC or MCU</a:t>
            </a:r>
          </a:p>
          <a:p>
            <a:endParaRPr lang="zh-TW" altLang="en-US" sz="1600" dirty="0"/>
          </a:p>
        </p:txBody>
      </p:sp>
      <p:sp>
        <p:nvSpPr>
          <p:cNvPr id="8" name="文字方塊 7">
            <a:extLst>
              <a:ext uri="{FF2B5EF4-FFF2-40B4-BE49-F238E27FC236}">
                <a16:creationId xmlns:a16="http://schemas.microsoft.com/office/drawing/2014/main" id="{AB768187-34F6-469F-84CC-083000187261}"/>
              </a:ext>
            </a:extLst>
          </p:cNvPr>
          <p:cNvSpPr txBox="1"/>
          <p:nvPr/>
        </p:nvSpPr>
        <p:spPr>
          <a:xfrm>
            <a:off x="4379772" y="1415338"/>
            <a:ext cx="4027481" cy="807913"/>
          </a:xfrm>
          <a:prstGeom prst="rect">
            <a:avLst/>
          </a:prstGeom>
          <a:noFill/>
          <a:ln>
            <a:solidFill>
              <a:srgbClr val="FF0000"/>
            </a:solidFill>
          </a:ln>
        </p:spPr>
        <p:txBody>
          <a:bodyPr wrap="square" rtlCol="0">
            <a:spAutoFit/>
          </a:bodyPr>
          <a:lstStyle/>
          <a:p>
            <a:r>
              <a:rPr lang="en-US" altLang="zh-TW" sz="1050" b="1" dirty="0">
                <a:latin typeface="+mn-lt"/>
              </a:rPr>
              <a:t>JUART_1</a:t>
            </a:r>
            <a:r>
              <a:rPr lang="zh-TW" altLang="en-US" sz="1050" b="1" dirty="0">
                <a:latin typeface="+mn-lt"/>
              </a:rPr>
              <a:t> </a:t>
            </a:r>
            <a:r>
              <a:rPr lang="en-US" altLang="zh-TW" sz="1050" b="1" dirty="0">
                <a:latin typeface="+mn-lt"/>
              </a:rPr>
              <a:t>Pin from top to bottom:</a:t>
            </a:r>
          </a:p>
          <a:p>
            <a:r>
              <a:rPr lang="en-US" altLang="zh-TW" sz="1200" dirty="0">
                <a:solidFill>
                  <a:srgbClr val="FF0000"/>
                </a:solidFill>
                <a:latin typeface="+mn-lt"/>
              </a:rPr>
              <a:t>Pin1</a:t>
            </a:r>
            <a:r>
              <a:rPr lang="en-US" altLang="zh-TW" sz="1200" dirty="0">
                <a:latin typeface="+mn-lt"/>
              </a:rPr>
              <a:t> –</a:t>
            </a:r>
            <a:r>
              <a:rPr lang="zh-TW" altLang="en-US" sz="1200" dirty="0">
                <a:latin typeface="+mn-lt"/>
              </a:rPr>
              <a:t> </a:t>
            </a:r>
            <a:r>
              <a:rPr lang="en-US" altLang="zh-TW" sz="1200" dirty="0">
                <a:latin typeface="+mn-lt"/>
              </a:rPr>
              <a:t>UART1_RX Connect to SOC or MCU UART_TX </a:t>
            </a:r>
          </a:p>
          <a:p>
            <a:r>
              <a:rPr lang="en-US" altLang="zh-TW" sz="1200" dirty="0">
                <a:solidFill>
                  <a:srgbClr val="FF0000"/>
                </a:solidFill>
                <a:latin typeface="+mn-lt"/>
              </a:rPr>
              <a:t>Pin3</a:t>
            </a:r>
            <a:r>
              <a:rPr lang="en-US" altLang="zh-TW" sz="1200" dirty="0">
                <a:latin typeface="+mn-lt"/>
              </a:rPr>
              <a:t> – UART1_TX Connect to SOC or MCU UART_RX</a:t>
            </a:r>
          </a:p>
          <a:p>
            <a:r>
              <a:rPr lang="en-US" altLang="zh-TW" sz="1200" dirty="0">
                <a:solidFill>
                  <a:srgbClr val="FF0000"/>
                </a:solidFill>
                <a:latin typeface="+mn-lt"/>
              </a:rPr>
              <a:t>Pin5</a:t>
            </a:r>
            <a:r>
              <a:rPr lang="en-US" altLang="zh-TW" sz="1200" dirty="0">
                <a:latin typeface="+mn-lt"/>
              </a:rPr>
              <a:t> – GND</a:t>
            </a:r>
            <a:r>
              <a:rPr lang="zh-TW" altLang="en-US" sz="1200" dirty="0">
                <a:latin typeface="+mn-lt"/>
              </a:rPr>
              <a:t> </a:t>
            </a:r>
            <a:r>
              <a:rPr lang="en-US" altLang="zh-TW" sz="1200" dirty="0">
                <a:latin typeface="+mn-lt"/>
              </a:rPr>
              <a:t>Connect to SOC or MCU GND</a:t>
            </a:r>
          </a:p>
        </p:txBody>
      </p:sp>
      <p:sp>
        <p:nvSpPr>
          <p:cNvPr id="11" name="矩形 10">
            <a:extLst>
              <a:ext uri="{FF2B5EF4-FFF2-40B4-BE49-F238E27FC236}">
                <a16:creationId xmlns:a16="http://schemas.microsoft.com/office/drawing/2014/main" id="{6269535E-12DF-42D3-B444-74B08577D8C7}"/>
              </a:ext>
            </a:extLst>
          </p:cNvPr>
          <p:cNvSpPr/>
          <p:nvPr/>
        </p:nvSpPr>
        <p:spPr>
          <a:xfrm>
            <a:off x="1768406" y="4738057"/>
            <a:ext cx="1720343" cy="261610"/>
          </a:xfrm>
          <a:prstGeom prst="rect">
            <a:avLst/>
          </a:prstGeom>
        </p:spPr>
        <p:txBody>
          <a:bodyPr wrap="square">
            <a:spAutoFit/>
          </a:bodyPr>
          <a:lstStyle/>
          <a:p>
            <a:r>
              <a:rPr lang="en-US" altLang="zh-TW" sz="1100" dirty="0">
                <a:highlight>
                  <a:srgbClr val="FFFF00"/>
                </a:highlight>
              </a:rPr>
              <a:t>VA8801</a:t>
            </a:r>
            <a:r>
              <a:rPr lang="zh-TW" altLang="en-US" sz="1100" dirty="0">
                <a:highlight>
                  <a:srgbClr val="FFFF00"/>
                </a:highlight>
              </a:rPr>
              <a:t> </a:t>
            </a:r>
            <a:r>
              <a:rPr lang="en-US" altLang="zh-TW" sz="1100" dirty="0">
                <a:highlight>
                  <a:srgbClr val="FFFF00"/>
                </a:highlight>
              </a:rPr>
              <a:t>Demo kit board </a:t>
            </a:r>
            <a:endParaRPr lang="zh-TW" altLang="en-US" sz="1100" dirty="0">
              <a:highlight>
                <a:srgbClr val="FFFF00"/>
              </a:highlight>
            </a:endParaRPr>
          </a:p>
        </p:txBody>
      </p:sp>
      <p:pic>
        <p:nvPicPr>
          <p:cNvPr id="12" name="圖片 11">
            <a:extLst>
              <a:ext uri="{FF2B5EF4-FFF2-40B4-BE49-F238E27FC236}">
                <a16:creationId xmlns:a16="http://schemas.microsoft.com/office/drawing/2014/main" id="{A9F9EDF0-A591-474F-AB30-9D8FC850252F}"/>
              </a:ext>
            </a:extLst>
          </p:cNvPr>
          <p:cNvPicPr>
            <a:picLocks noChangeAspect="1"/>
          </p:cNvPicPr>
          <p:nvPr/>
        </p:nvPicPr>
        <p:blipFill rotWithShape="1">
          <a:blip r:embed="rId2"/>
          <a:srcRect l="8716" r="8977" b="27356"/>
          <a:stretch/>
        </p:blipFill>
        <p:spPr>
          <a:xfrm rot="16200000">
            <a:off x="818321" y="1277684"/>
            <a:ext cx="3165209" cy="3722745"/>
          </a:xfrm>
          <a:prstGeom prst="rect">
            <a:avLst/>
          </a:prstGeom>
        </p:spPr>
      </p:pic>
      <p:sp>
        <p:nvSpPr>
          <p:cNvPr id="17" name="矩形 16">
            <a:extLst>
              <a:ext uri="{FF2B5EF4-FFF2-40B4-BE49-F238E27FC236}">
                <a16:creationId xmlns:a16="http://schemas.microsoft.com/office/drawing/2014/main" id="{B1E45324-F85E-46C2-9136-F1D10944D74B}"/>
              </a:ext>
            </a:extLst>
          </p:cNvPr>
          <p:cNvSpPr/>
          <p:nvPr/>
        </p:nvSpPr>
        <p:spPr>
          <a:xfrm>
            <a:off x="2864095" y="4253184"/>
            <a:ext cx="298825" cy="203314"/>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8" name="矩形 17">
            <a:extLst>
              <a:ext uri="{FF2B5EF4-FFF2-40B4-BE49-F238E27FC236}">
                <a16:creationId xmlns:a16="http://schemas.microsoft.com/office/drawing/2014/main" id="{416FC8DC-97C1-4B36-AE4B-B1E8E6C10B34}"/>
              </a:ext>
            </a:extLst>
          </p:cNvPr>
          <p:cNvSpPr/>
          <p:nvPr/>
        </p:nvSpPr>
        <p:spPr>
          <a:xfrm>
            <a:off x="2792087" y="4444662"/>
            <a:ext cx="526106" cy="276999"/>
          </a:xfrm>
          <a:prstGeom prst="rect">
            <a:avLst/>
          </a:prstGeom>
        </p:spPr>
        <p:txBody>
          <a:bodyPr wrap="square">
            <a:spAutoFit/>
          </a:bodyPr>
          <a:lstStyle/>
          <a:p>
            <a:r>
              <a:rPr lang="en-US" altLang="zh-TW" sz="1200" dirty="0">
                <a:solidFill>
                  <a:srgbClr val="FF0000"/>
                </a:solidFill>
                <a:highlight>
                  <a:srgbClr val="FFFF00"/>
                </a:highlight>
              </a:rPr>
              <a:t>GND</a:t>
            </a:r>
            <a:endParaRPr lang="zh-TW" altLang="en-US" sz="1200" dirty="0">
              <a:solidFill>
                <a:srgbClr val="FF0000"/>
              </a:solidFill>
              <a:highlight>
                <a:srgbClr val="FFFF00"/>
              </a:highlight>
            </a:endParaRPr>
          </a:p>
        </p:txBody>
      </p:sp>
      <p:cxnSp>
        <p:nvCxnSpPr>
          <p:cNvPr id="19" name="直線單箭頭接點 18">
            <a:extLst>
              <a:ext uri="{FF2B5EF4-FFF2-40B4-BE49-F238E27FC236}">
                <a16:creationId xmlns:a16="http://schemas.microsoft.com/office/drawing/2014/main" id="{E6EECBFF-6CB0-465F-8D06-4BF2C752E771}"/>
              </a:ext>
            </a:extLst>
          </p:cNvPr>
          <p:cNvCxnSpPr>
            <a:cxnSpLocks/>
            <a:stCxn id="14" idx="3"/>
          </p:cNvCxnSpPr>
          <p:nvPr/>
        </p:nvCxnSpPr>
        <p:spPr>
          <a:xfrm>
            <a:off x="3488749" y="1819295"/>
            <a:ext cx="881510"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C8848B9E-E43A-4721-AE66-6BBB85644933}"/>
              </a:ext>
            </a:extLst>
          </p:cNvPr>
          <p:cNvSpPr/>
          <p:nvPr/>
        </p:nvSpPr>
        <p:spPr>
          <a:xfrm>
            <a:off x="3318193" y="1717638"/>
            <a:ext cx="170556" cy="203314"/>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3" name="文字方塊 12">
            <a:extLst>
              <a:ext uri="{FF2B5EF4-FFF2-40B4-BE49-F238E27FC236}">
                <a16:creationId xmlns:a16="http://schemas.microsoft.com/office/drawing/2014/main" id="{6BD5E33C-B17C-46CB-9A9F-65A8979A443A}"/>
              </a:ext>
            </a:extLst>
          </p:cNvPr>
          <p:cNvSpPr txBox="1"/>
          <p:nvPr/>
        </p:nvSpPr>
        <p:spPr>
          <a:xfrm>
            <a:off x="4379772" y="2296959"/>
            <a:ext cx="4656724" cy="2631490"/>
          </a:xfrm>
          <a:prstGeom prst="rect">
            <a:avLst/>
          </a:prstGeom>
          <a:ln>
            <a:solidFill>
              <a:srgbClr val="FF0000"/>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zh-TW" sz="1100" b="1" dirty="0">
                <a:highlight>
                  <a:srgbClr val="FFFF00"/>
                </a:highlight>
                <a:latin typeface="+mn-lt"/>
              </a:rPr>
              <a:t>Note.</a:t>
            </a:r>
            <a:r>
              <a:rPr lang="zh-TW" altLang="en-US" sz="1100" b="1" dirty="0">
                <a:highlight>
                  <a:srgbClr val="FFFF00"/>
                </a:highlight>
                <a:latin typeface="+mn-lt"/>
              </a:rPr>
              <a:t> </a:t>
            </a:r>
            <a:r>
              <a:rPr lang="en-US" altLang="zh-TW" sz="1100" dirty="0">
                <a:latin typeface="+mn-lt"/>
              </a:rPr>
              <a:t>Since the NPU project uses UART1 to print messages, if you want to use UART1 to communicate with SOC or MCU, you need to comment out the following code in the NPU project.</a:t>
            </a:r>
          </a:p>
          <a:p>
            <a:endParaRPr lang="en-US" altLang="zh-TW" sz="1100" dirty="0">
              <a:latin typeface="+mn-lt"/>
            </a:endParaRPr>
          </a:p>
          <a:p>
            <a:r>
              <a:rPr lang="en-US" altLang="zh-TW" sz="1100" dirty="0" err="1">
                <a:latin typeface="+mn-lt"/>
              </a:rPr>
              <a:t>VSCode</a:t>
            </a:r>
            <a:r>
              <a:rPr lang="en-US" altLang="zh-TW" sz="1100" dirty="0">
                <a:latin typeface="+mn-lt"/>
              </a:rPr>
              <a:t> open SDK project , then Active NPU Project</a:t>
            </a:r>
          </a:p>
          <a:p>
            <a:pPr marL="228600" indent="-228600">
              <a:buAutoNum type="arabicPeriod"/>
            </a:pPr>
            <a:r>
              <a:rPr lang="en-US" altLang="zh-TW" sz="1100" dirty="0"/>
              <a:t>NPU Project\</a:t>
            </a:r>
            <a:r>
              <a:rPr lang="en-US" altLang="zh-TW" sz="1100" dirty="0" err="1"/>
              <a:t>main_and_config</a:t>
            </a:r>
            <a:r>
              <a:rPr lang="en-US" altLang="zh-TW" sz="1100" dirty="0"/>
              <a:t>\</a:t>
            </a:r>
            <a:r>
              <a:rPr lang="en-US" altLang="zh-TW" sz="1100" dirty="0" err="1"/>
              <a:t>main.c</a:t>
            </a:r>
            <a:r>
              <a:rPr lang="en-US" altLang="zh-TW" sz="1100" dirty="0"/>
              <a:t>\static void </a:t>
            </a:r>
            <a:r>
              <a:rPr lang="en-US" altLang="zh-TW" sz="1100" dirty="0" err="1"/>
              <a:t>prvSetupHardware</a:t>
            </a:r>
            <a:r>
              <a:rPr lang="en-US" altLang="zh-TW" sz="1100" dirty="0"/>
              <a:t>( void )</a:t>
            </a:r>
          </a:p>
          <a:p>
            <a:pPr marL="228600" indent="-228600">
              <a:buAutoNum type="arabicPeriod"/>
            </a:pPr>
            <a:endParaRPr lang="en-US" altLang="zh-TW" sz="1100" dirty="0">
              <a:latin typeface="+mn-lt"/>
            </a:endParaRPr>
          </a:p>
          <a:p>
            <a:endParaRPr lang="en-US" altLang="zh-TW" sz="1100" dirty="0">
              <a:latin typeface="+mn-lt"/>
            </a:endParaRPr>
          </a:p>
          <a:p>
            <a:endParaRPr lang="en-US" altLang="zh-TW" sz="1100" dirty="0">
              <a:latin typeface="+mn-lt"/>
            </a:endParaRPr>
          </a:p>
          <a:p>
            <a:pPr marL="228600" indent="-228600">
              <a:buFont typeface="+mj-lt"/>
              <a:buAutoNum type="arabicPeriod" startAt="2"/>
            </a:pPr>
            <a:r>
              <a:rPr lang="en-US" altLang="zh-TW" sz="1100" dirty="0"/>
              <a:t>NPU Project\</a:t>
            </a:r>
            <a:r>
              <a:rPr lang="en-US" altLang="zh-TW" sz="1100" dirty="0" err="1"/>
              <a:t>main_and_config</a:t>
            </a:r>
            <a:r>
              <a:rPr lang="en-US" altLang="zh-TW" sz="1100" dirty="0"/>
              <a:t>\</a:t>
            </a:r>
            <a:r>
              <a:rPr lang="en-US" altLang="zh-TW" sz="1100" dirty="0" err="1"/>
              <a:t>sbrk.c</a:t>
            </a:r>
            <a:endParaRPr lang="en-US" altLang="zh-TW" sz="1100" dirty="0"/>
          </a:p>
          <a:p>
            <a:r>
              <a:rPr lang="en-US" altLang="zh-TW" sz="1100" b="1" dirty="0"/>
              <a:t>int </a:t>
            </a:r>
            <a:r>
              <a:rPr lang="en-US" altLang="zh-TW" sz="1100" b="1" dirty="0" err="1"/>
              <a:t>fputc</a:t>
            </a:r>
            <a:r>
              <a:rPr lang="en-US" altLang="zh-TW" sz="1100" b="1" dirty="0"/>
              <a:t>(int c, FILE * stream)               int _write(int file, char* </a:t>
            </a:r>
            <a:r>
              <a:rPr lang="en-US" altLang="zh-TW" sz="1100" b="1" dirty="0" err="1"/>
              <a:t>ptr</a:t>
            </a:r>
            <a:r>
              <a:rPr lang="en-US" altLang="zh-TW" sz="1100" b="1" dirty="0"/>
              <a:t>, int </a:t>
            </a:r>
            <a:r>
              <a:rPr lang="en-US" altLang="zh-TW" sz="1100" b="1" dirty="0" err="1"/>
              <a:t>len</a:t>
            </a:r>
            <a:r>
              <a:rPr lang="en-US" altLang="zh-TW" sz="1100" b="1" dirty="0"/>
              <a:t>)  </a:t>
            </a:r>
            <a:endParaRPr lang="en-US" altLang="zh-TW" sz="1100" b="1" dirty="0">
              <a:latin typeface="+mn-lt"/>
            </a:endParaRPr>
          </a:p>
          <a:p>
            <a:pPr marL="228600" indent="-228600">
              <a:buFontTx/>
              <a:buAutoNum type="arabicPeriod"/>
            </a:pPr>
            <a:endParaRPr lang="en-US" altLang="zh-TW" sz="1100" dirty="0"/>
          </a:p>
          <a:p>
            <a:pPr marL="228600" indent="-228600">
              <a:buFontTx/>
              <a:buAutoNum type="arabicPeriod"/>
            </a:pPr>
            <a:endParaRPr lang="en-US" altLang="zh-TW" sz="1100" dirty="0">
              <a:latin typeface="+mn-lt"/>
            </a:endParaRPr>
          </a:p>
          <a:p>
            <a:pPr marL="228600" indent="-228600">
              <a:buFontTx/>
              <a:buAutoNum type="arabicPeriod"/>
            </a:pPr>
            <a:endParaRPr lang="en-US" altLang="zh-TW" sz="1100" dirty="0">
              <a:latin typeface="+mn-lt"/>
            </a:endParaRPr>
          </a:p>
          <a:p>
            <a:pPr marL="228600" indent="-228600">
              <a:buFontTx/>
              <a:buAutoNum type="arabicPeriod"/>
            </a:pPr>
            <a:endParaRPr lang="en-US" altLang="zh-TW" sz="1100" dirty="0"/>
          </a:p>
        </p:txBody>
      </p:sp>
      <p:pic>
        <p:nvPicPr>
          <p:cNvPr id="21" name="圖片 20">
            <a:extLst>
              <a:ext uri="{FF2B5EF4-FFF2-40B4-BE49-F238E27FC236}">
                <a16:creationId xmlns:a16="http://schemas.microsoft.com/office/drawing/2014/main" id="{898BB001-2D5E-4045-85D9-743763B1B73A}"/>
              </a:ext>
            </a:extLst>
          </p:cNvPr>
          <p:cNvPicPr>
            <a:picLocks noChangeAspect="1"/>
          </p:cNvPicPr>
          <p:nvPr/>
        </p:nvPicPr>
        <p:blipFill>
          <a:blip r:embed="rId3"/>
          <a:stretch>
            <a:fillRect/>
          </a:stretch>
        </p:blipFill>
        <p:spPr>
          <a:xfrm>
            <a:off x="4685164" y="3373600"/>
            <a:ext cx="2052306" cy="478207"/>
          </a:xfrm>
          <a:prstGeom prst="rect">
            <a:avLst/>
          </a:prstGeom>
        </p:spPr>
      </p:pic>
      <p:pic>
        <p:nvPicPr>
          <p:cNvPr id="23" name="圖片 22">
            <a:extLst>
              <a:ext uri="{FF2B5EF4-FFF2-40B4-BE49-F238E27FC236}">
                <a16:creationId xmlns:a16="http://schemas.microsoft.com/office/drawing/2014/main" id="{EDD5C2B9-62A9-486A-9862-DF78D1D64E0E}"/>
              </a:ext>
            </a:extLst>
          </p:cNvPr>
          <p:cNvPicPr>
            <a:picLocks noChangeAspect="1"/>
          </p:cNvPicPr>
          <p:nvPr/>
        </p:nvPicPr>
        <p:blipFill>
          <a:blip r:embed="rId4"/>
          <a:stretch>
            <a:fillRect/>
          </a:stretch>
        </p:blipFill>
        <p:spPr>
          <a:xfrm>
            <a:off x="4431387" y="4184487"/>
            <a:ext cx="2039363" cy="536960"/>
          </a:xfrm>
          <a:prstGeom prst="rect">
            <a:avLst/>
          </a:prstGeom>
        </p:spPr>
      </p:pic>
      <p:pic>
        <p:nvPicPr>
          <p:cNvPr id="24" name="圖片 23">
            <a:extLst>
              <a:ext uri="{FF2B5EF4-FFF2-40B4-BE49-F238E27FC236}">
                <a16:creationId xmlns:a16="http://schemas.microsoft.com/office/drawing/2014/main" id="{3EB62810-19B7-4753-8FD3-A6C44021D758}"/>
              </a:ext>
            </a:extLst>
          </p:cNvPr>
          <p:cNvPicPr>
            <a:picLocks noChangeAspect="1"/>
          </p:cNvPicPr>
          <p:nvPr/>
        </p:nvPicPr>
        <p:blipFill>
          <a:blip r:embed="rId5"/>
          <a:stretch>
            <a:fillRect/>
          </a:stretch>
        </p:blipFill>
        <p:spPr>
          <a:xfrm>
            <a:off x="6597079" y="4196090"/>
            <a:ext cx="2410095" cy="319876"/>
          </a:xfrm>
          <a:prstGeom prst="rect">
            <a:avLst/>
          </a:prstGeom>
        </p:spPr>
      </p:pic>
      <p:cxnSp>
        <p:nvCxnSpPr>
          <p:cNvPr id="27" name="直線接點 26">
            <a:extLst>
              <a:ext uri="{FF2B5EF4-FFF2-40B4-BE49-F238E27FC236}">
                <a16:creationId xmlns:a16="http://schemas.microsoft.com/office/drawing/2014/main" id="{CA974587-A417-45BB-8ADA-D841C4ADDECD}"/>
              </a:ext>
            </a:extLst>
          </p:cNvPr>
          <p:cNvCxnSpPr/>
          <p:nvPr/>
        </p:nvCxnSpPr>
        <p:spPr>
          <a:xfrm>
            <a:off x="6516216" y="4060495"/>
            <a:ext cx="0" cy="784944"/>
          </a:xfrm>
          <a:prstGeom prst="line">
            <a:avLst/>
          </a:prstGeom>
          <a:ln w="28575">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170869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B682E3-BB3F-4C21-AEC5-A49C02504AFB}"/>
              </a:ext>
            </a:extLst>
          </p:cNvPr>
          <p:cNvSpPr>
            <a:spLocks noGrp="1"/>
          </p:cNvSpPr>
          <p:nvPr>
            <p:ph type="title"/>
          </p:nvPr>
        </p:nvSpPr>
        <p:spPr/>
        <p:txBody>
          <a:bodyPr/>
          <a:lstStyle/>
          <a:p>
            <a:r>
              <a:rPr lang="en-US" altLang="zh-TW" sz="2400" dirty="0"/>
              <a:t>TinyML Project – UART Example – SW</a:t>
            </a:r>
            <a:r>
              <a:rPr lang="zh-TW" altLang="en-US" sz="2400" dirty="0"/>
              <a:t> </a:t>
            </a:r>
            <a:r>
              <a:rPr lang="en-US" altLang="zh-TW" sz="2400" dirty="0"/>
              <a:t>API</a:t>
            </a:r>
            <a:endParaRPr lang="zh-TW" altLang="en-US" sz="2400" dirty="0"/>
          </a:p>
        </p:txBody>
      </p:sp>
      <p:sp>
        <p:nvSpPr>
          <p:cNvPr id="4" name="投影片編號版面配置區 3">
            <a:extLst>
              <a:ext uri="{FF2B5EF4-FFF2-40B4-BE49-F238E27FC236}">
                <a16:creationId xmlns:a16="http://schemas.microsoft.com/office/drawing/2014/main" id="{32C82BA4-2499-4654-B817-468EEF2F8F6C}"/>
              </a:ext>
            </a:extLst>
          </p:cNvPr>
          <p:cNvSpPr>
            <a:spLocks noGrp="1"/>
          </p:cNvSpPr>
          <p:nvPr>
            <p:ph type="sldNum" sz="quarter" idx="12"/>
          </p:nvPr>
        </p:nvSpPr>
        <p:spPr/>
        <p:txBody>
          <a:bodyPr/>
          <a:lstStyle/>
          <a:p>
            <a:pPr>
              <a:defRPr/>
            </a:pPr>
            <a:fld id="{74D1B379-E456-4785-B900-A6205A36BE13}" type="slidenum">
              <a:rPr lang="zh-TW" altLang="en-US" smtClean="0"/>
              <a:pPr>
                <a:defRPr/>
              </a:pPr>
              <a:t>54</a:t>
            </a:fld>
            <a:endParaRPr lang="zh-TW" altLang="en-US"/>
          </a:p>
        </p:txBody>
      </p:sp>
      <p:sp>
        <p:nvSpPr>
          <p:cNvPr id="7" name="內容版面配置區 6">
            <a:extLst>
              <a:ext uri="{FF2B5EF4-FFF2-40B4-BE49-F238E27FC236}">
                <a16:creationId xmlns:a16="http://schemas.microsoft.com/office/drawing/2014/main" id="{F03404CA-ECE7-445C-8558-7543A6552816}"/>
              </a:ext>
            </a:extLst>
          </p:cNvPr>
          <p:cNvSpPr>
            <a:spLocks noGrp="1"/>
          </p:cNvSpPr>
          <p:nvPr>
            <p:ph idx="4294967295"/>
          </p:nvPr>
        </p:nvSpPr>
        <p:spPr>
          <a:xfrm>
            <a:off x="0" y="915988"/>
            <a:ext cx="3813175" cy="3678237"/>
          </a:xfrm>
        </p:spPr>
        <p:txBody>
          <a:bodyPr/>
          <a:lstStyle/>
          <a:p>
            <a:r>
              <a:rPr lang="en-US" altLang="zh-TW" sz="1400" dirty="0"/>
              <a:t>API</a:t>
            </a:r>
            <a:r>
              <a:rPr lang="zh-TW" altLang="en-US" sz="1400" dirty="0"/>
              <a:t> </a:t>
            </a:r>
            <a:r>
              <a:rPr lang="en-US" altLang="zh-TW" sz="1400" dirty="0"/>
              <a:t>List</a:t>
            </a:r>
          </a:p>
          <a:p>
            <a:pPr lvl="1"/>
            <a:r>
              <a:rPr lang="en-US" altLang="zh-TW" sz="1200" dirty="0" err="1"/>
              <a:t>UartHandle_t</a:t>
            </a:r>
            <a:r>
              <a:rPr lang="en-US" altLang="zh-TW" sz="1200" dirty="0"/>
              <a:t> </a:t>
            </a:r>
            <a:r>
              <a:rPr lang="en-US" altLang="zh-TW" sz="1200" b="1" dirty="0" err="1"/>
              <a:t>mdw_uart_open</a:t>
            </a:r>
            <a:r>
              <a:rPr lang="en-US" altLang="zh-TW" sz="1200" dirty="0"/>
              <a:t>(</a:t>
            </a:r>
            <a:r>
              <a:rPr lang="en-US" altLang="zh-TW" sz="1200" dirty="0" err="1"/>
              <a:t>UartNode_t</a:t>
            </a:r>
            <a:r>
              <a:rPr lang="en-US" altLang="zh-TW" sz="1200" dirty="0"/>
              <a:t> </a:t>
            </a:r>
            <a:r>
              <a:rPr lang="en-US" altLang="zh-TW" sz="1200" dirty="0" err="1"/>
              <a:t>eNode</a:t>
            </a:r>
            <a:r>
              <a:rPr lang="en-US" altLang="zh-TW" sz="1200" dirty="0"/>
              <a:t>, unsigned long </a:t>
            </a:r>
            <a:r>
              <a:rPr lang="en-US" altLang="zh-TW" sz="1200" dirty="0" err="1"/>
              <a:t>ulWantedBaud</a:t>
            </a:r>
            <a:r>
              <a:rPr lang="en-US" altLang="zh-TW" sz="1200" dirty="0"/>
              <a:t>);</a:t>
            </a:r>
          </a:p>
          <a:p>
            <a:pPr marL="292100" lvl="1" indent="0">
              <a:buNone/>
            </a:pPr>
            <a:endParaRPr lang="en-US" altLang="zh-TW" sz="1200" dirty="0"/>
          </a:p>
          <a:p>
            <a:pPr lvl="1"/>
            <a:r>
              <a:rPr lang="en-US" altLang="zh-TW" sz="1200" dirty="0"/>
              <a:t>int32_t </a:t>
            </a:r>
            <a:r>
              <a:rPr lang="en-US" altLang="zh-TW" sz="1200" b="1" dirty="0" err="1"/>
              <a:t>mdw_uart_write</a:t>
            </a:r>
            <a:r>
              <a:rPr lang="en-US" altLang="zh-TW" sz="1200" dirty="0"/>
              <a:t>(</a:t>
            </a:r>
            <a:r>
              <a:rPr lang="en-US" altLang="zh-TW" sz="1200" dirty="0" err="1"/>
              <a:t>UartHandle_t</a:t>
            </a:r>
            <a:r>
              <a:rPr lang="en-US" altLang="zh-TW" sz="1200" dirty="0"/>
              <a:t> </a:t>
            </a:r>
            <a:r>
              <a:rPr lang="en-US" altLang="zh-TW" sz="1200" dirty="0" err="1"/>
              <a:t>xUartHandle</a:t>
            </a:r>
            <a:r>
              <a:rPr lang="en-US" altLang="zh-TW" sz="1200" dirty="0"/>
              <a:t>, uint8_t *</a:t>
            </a:r>
            <a:r>
              <a:rPr lang="en-US" altLang="zh-TW" sz="1200" dirty="0" err="1"/>
              <a:t>pBuffer</a:t>
            </a:r>
            <a:r>
              <a:rPr lang="en-US" altLang="zh-TW" sz="1200" dirty="0"/>
              <a:t>, </a:t>
            </a:r>
            <a:r>
              <a:rPr lang="en-US" altLang="zh-TW" sz="1200" dirty="0" err="1"/>
              <a:t>size_t</a:t>
            </a:r>
            <a:r>
              <a:rPr lang="en-US" altLang="zh-TW" sz="1200" dirty="0"/>
              <a:t> </a:t>
            </a:r>
            <a:r>
              <a:rPr lang="en-US" altLang="zh-TW" sz="1200" dirty="0" err="1"/>
              <a:t>xBytes</a:t>
            </a:r>
            <a:r>
              <a:rPr lang="en-US" altLang="zh-TW" sz="1200" dirty="0"/>
              <a:t>, </a:t>
            </a:r>
            <a:r>
              <a:rPr lang="en-US" altLang="zh-TW" sz="1200" dirty="0" err="1"/>
              <a:t>TickType_t</a:t>
            </a:r>
            <a:r>
              <a:rPr lang="en-US" altLang="zh-TW" sz="1200" dirty="0"/>
              <a:t> </a:t>
            </a:r>
            <a:r>
              <a:rPr lang="en-US" altLang="zh-TW" sz="1200" dirty="0" err="1"/>
              <a:t>xBlockTime</a:t>
            </a:r>
            <a:r>
              <a:rPr lang="en-US" altLang="zh-TW" sz="1200" dirty="0"/>
              <a:t>);</a:t>
            </a:r>
          </a:p>
          <a:p>
            <a:pPr marL="292100" lvl="1" indent="0">
              <a:buNone/>
            </a:pPr>
            <a:endParaRPr lang="en-US" altLang="zh-TW" sz="1200" dirty="0"/>
          </a:p>
          <a:p>
            <a:pPr lvl="1"/>
            <a:r>
              <a:rPr lang="en-US" altLang="zh-TW" sz="1200" dirty="0"/>
              <a:t>int32_</a:t>
            </a:r>
            <a:r>
              <a:rPr lang="en-US" altLang="zh-TW" sz="1200" b="1" dirty="0"/>
              <a:t>t </a:t>
            </a:r>
            <a:r>
              <a:rPr lang="en-US" altLang="zh-TW" sz="1200" b="1" dirty="0" err="1"/>
              <a:t>mdw_uart_read</a:t>
            </a:r>
            <a:r>
              <a:rPr lang="en-US" altLang="zh-TW" sz="1200" dirty="0"/>
              <a:t>(</a:t>
            </a:r>
            <a:r>
              <a:rPr lang="en-US" altLang="zh-TW" sz="1200" dirty="0" err="1"/>
              <a:t>UartHandle_t</a:t>
            </a:r>
            <a:r>
              <a:rPr lang="en-US" altLang="zh-TW" sz="1200" dirty="0"/>
              <a:t> </a:t>
            </a:r>
            <a:r>
              <a:rPr lang="en-US" altLang="zh-TW" sz="1200" dirty="0" err="1"/>
              <a:t>xUartHandle</a:t>
            </a:r>
            <a:r>
              <a:rPr lang="en-US" altLang="zh-TW" sz="1200" dirty="0"/>
              <a:t>, uint8_t *</a:t>
            </a:r>
            <a:r>
              <a:rPr lang="en-US" altLang="zh-TW" sz="1200" dirty="0" err="1"/>
              <a:t>pBuffer</a:t>
            </a:r>
            <a:r>
              <a:rPr lang="en-US" altLang="zh-TW" sz="1200" dirty="0"/>
              <a:t>, </a:t>
            </a:r>
            <a:r>
              <a:rPr lang="en-US" altLang="zh-TW" sz="1200" dirty="0" err="1"/>
              <a:t>size_t</a:t>
            </a:r>
            <a:r>
              <a:rPr lang="en-US" altLang="zh-TW" sz="1200" dirty="0"/>
              <a:t> </a:t>
            </a:r>
            <a:r>
              <a:rPr lang="en-US" altLang="zh-TW" sz="1200" dirty="0" err="1"/>
              <a:t>xBytes</a:t>
            </a:r>
            <a:r>
              <a:rPr lang="en-US" altLang="zh-TW" sz="1200" dirty="0"/>
              <a:t>, </a:t>
            </a:r>
            <a:r>
              <a:rPr lang="en-US" altLang="zh-TW" sz="1200" dirty="0" err="1"/>
              <a:t>TickType_t</a:t>
            </a:r>
            <a:r>
              <a:rPr lang="en-US" altLang="zh-TW" sz="1200" dirty="0"/>
              <a:t> </a:t>
            </a:r>
            <a:r>
              <a:rPr lang="en-US" altLang="zh-TW" sz="1200" dirty="0" err="1"/>
              <a:t>xBlockTime</a:t>
            </a:r>
            <a:r>
              <a:rPr lang="en-US" altLang="zh-TW" sz="1200" dirty="0"/>
              <a:t>);</a:t>
            </a:r>
          </a:p>
          <a:p>
            <a:pPr marL="292100" lvl="1" indent="0">
              <a:buNone/>
            </a:pPr>
            <a:endParaRPr lang="en-US" altLang="zh-TW" sz="1200" dirty="0"/>
          </a:p>
          <a:p>
            <a:pPr lvl="1"/>
            <a:r>
              <a:rPr lang="en-US" altLang="zh-TW" sz="1200" dirty="0"/>
              <a:t>int32_t </a:t>
            </a:r>
            <a:r>
              <a:rPr lang="en-US" altLang="zh-TW" sz="1200" b="1" dirty="0" err="1"/>
              <a:t>mdw_uart_close</a:t>
            </a:r>
            <a:r>
              <a:rPr lang="en-US" altLang="zh-TW" sz="1200" dirty="0"/>
              <a:t>(</a:t>
            </a:r>
            <a:r>
              <a:rPr lang="en-US" altLang="zh-TW" sz="1200" dirty="0" err="1"/>
              <a:t>UartHandle_t</a:t>
            </a:r>
            <a:r>
              <a:rPr lang="en-US" altLang="zh-TW" sz="1200" dirty="0"/>
              <a:t> </a:t>
            </a:r>
            <a:r>
              <a:rPr lang="en-US" altLang="zh-TW" sz="1200" dirty="0" err="1"/>
              <a:t>xUartHandle</a:t>
            </a:r>
            <a:r>
              <a:rPr lang="en-US" altLang="zh-TW" sz="1200" dirty="0"/>
              <a:t>);</a:t>
            </a:r>
          </a:p>
          <a:p>
            <a:pPr lvl="1"/>
            <a:endParaRPr lang="en-US" altLang="zh-TW" sz="1200" dirty="0"/>
          </a:p>
          <a:p>
            <a:endParaRPr lang="en-US" altLang="zh-TW" sz="1200" dirty="0"/>
          </a:p>
          <a:p>
            <a:endParaRPr lang="zh-TW" altLang="en-US" sz="1200" dirty="0"/>
          </a:p>
        </p:txBody>
      </p:sp>
      <p:sp>
        <p:nvSpPr>
          <p:cNvPr id="8" name="內容版面配置區 7">
            <a:extLst>
              <a:ext uri="{FF2B5EF4-FFF2-40B4-BE49-F238E27FC236}">
                <a16:creationId xmlns:a16="http://schemas.microsoft.com/office/drawing/2014/main" id="{B187FFEF-6EE8-4E8A-94FE-CEEF56D513CF}"/>
              </a:ext>
            </a:extLst>
          </p:cNvPr>
          <p:cNvSpPr>
            <a:spLocks noGrp="1"/>
          </p:cNvSpPr>
          <p:nvPr>
            <p:ph sz="half" idx="4294967295"/>
          </p:nvPr>
        </p:nvSpPr>
        <p:spPr>
          <a:xfrm>
            <a:off x="4737100" y="1060450"/>
            <a:ext cx="4406900" cy="3983038"/>
          </a:xfrm>
        </p:spPr>
        <p:txBody>
          <a:bodyPr/>
          <a:lstStyle/>
          <a:p>
            <a:r>
              <a:rPr lang="en-US" altLang="zh-TW" sz="1000" b="1" dirty="0"/>
              <a:t>Sample code reference in </a:t>
            </a:r>
            <a:r>
              <a:rPr lang="it-IT" altLang="zh-TW" sz="1000" b="1" dirty="0"/>
              <a:t>va8801_bsp\VA8801\APP\task_host.c</a:t>
            </a:r>
            <a:endParaRPr lang="en-US" altLang="zh-TW" sz="1000" b="1" dirty="0"/>
          </a:p>
          <a:p>
            <a:pPr>
              <a:buFont typeface="Wingdings" panose="05000000000000000000" pitchFamily="2" charset="2"/>
              <a:buChar char="n"/>
            </a:pPr>
            <a:r>
              <a:rPr lang="en-US" altLang="zh-TW" sz="1000" b="1" dirty="0"/>
              <a:t>UART</a:t>
            </a:r>
            <a:r>
              <a:rPr lang="zh-TW" altLang="en-US" sz="1000" b="1" dirty="0"/>
              <a:t> </a:t>
            </a:r>
            <a:r>
              <a:rPr lang="en-US" altLang="zh-TW" sz="1000" b="1" dirty="0"/>
              <a:t>Open Example</a:t>
            </a:r>
          </a:p>
          <a:p>
            <a:pPr lvl="1">
              <a:buFont typeface="Wingdings" panose="05000000000000000000" pitchFamily="2" charset="2"/>
              <a:buChar char="Ø"/>
            </a:pPr>
            <a:r>
              <a:rPr lang="en-US" altLang="zh-TW" sz="1000" dirty="0" err="1">
                <a:solidFill>
                  <a:schemeClr val="accent6">
                    <a:lumMod val="50000"/>
                  </a:schemeClr>
                </a:solidFill>
              </a:rPr>
              <a:t>UartHandle_t</a:t>
            </a:r>
            <a:r>
              <a:rPr lang="en-US" altLang="zh-TW" sz="1000" dirty="0">
                <a:solidFill>
                  <a:schemeClr val="accent6">
                    <a:lumMod val="50000"/>
                  </a:schemeClr>
                </a:solidFill>
              </a:rPr>
              <a:t> </a:t>
            </a:r>
            <a:r>
              <a:rPr lang="en-US" altLang="zh-TW" sz="1000" b="1" dirty="0" err="1">
                <a:solidFill>
                  <a:schemeClr val="accent6">
                    <a:lumMod val="50000"/>
                  </a:schemeClr>
                </a:solidFill>
              </a:rPr>
              <a:t>uartHandle</a:t>
            </a:r>
            <a:r>
              <a:rPr lang="en-US" altLang="zh-TW" sz="1000" dirty="0">
                <a:solidFill>
                  <a:schemeClr val="accent6">
                    <a:lumMod val="50000"/>
                  </a:schemeClr>
                </a:solidFill>
              </a:rPr>
              <a:t>;</a:t>
            </a:r>
          </a:p>
          <a:p>
            <a:pPr lvl="1">
              <a:buFont typeface="Wingdings" panose="05000000000000000000" pitchFamily="2" charset="2"/>
              <a:buChar char="Ø"/>
            </a:pPr>
            <a:r>
              <a:rPr lang="en-US" altLang="zh-TW" sz="1000" dirty="0" err="1">
                <a:solidFill>
                  <a:schemeClr val="accent6">
                    <a:lumMod val="50000"/>
                  </a:schemeClr>
                </a:solidFill>
              </a:rPr>
              <a:t>uartHandle</a:t>
            </a:r>
            <a:r>
              <a:rPr lang="en-US" altLang="zh-TW" sz="1000" dirty="0">
                <a:solidFill>
                  <a:schemeClr val="accent6">
                    <a:lumMod val="50000"/>
                  </a:schemeClr>
                </a:solidFill>
              </a:rPr>
              <a:t> = </a:t>
            </a:r>
            <a:r>
              <a:rPr lang="en-US" altLang="zh-TW" sz="1000" dirty="0" err="1">
                <a:solidFill>
                  <a:schemeClr val="accent6">
                    <a:lumMod val="50000"/>
                  </a:schemeClr>
                </a:solidFill>
              </a:rPr>
              <a:t>mdw_uart_open</a:t>
            </a:r>
            <a:r>
              <a:rPr lang="en-US" altLang="zh-TW" sz="1000" dirty="0">
                <a:solidFill>
                  <a:schemeClr val="accent6">
                    <a:lumMod val="50000"/>
                  </a:schemeClr>
                </a:solidFill>
              </a:rPr>
              <a:t>(eUART1, 115200);</a:t>
            </a:r>
          </a:p>
          <a:p>
            <a:pPr>
              <a:buFont typeface="Wingdings" panose="05000000000000000000" pitchFamily="2" charset="2"/>
              <a:buChar char="n"/>
            </a:pPr>
            <a:r>
              <a:rPr lang="en-US" altLang="zh-TW" sz="1000" b="1" dirty="0"/>
              <a:t>UART</a:t>
            </a:r>
            <a:r>
              <a:rPr lang="zh-TW" altLang="en-US" sz="1000" b="1" dirty="0"/>
              <a:t> </a:t>
            </a:r>
            <a:r>
              <a:rPr lang="en-US" altLang="zh-TW" sz="1000" b="1" dirty="0"/>
              <a:t>Write Example</a:t>
            </a:r>
          </a:p>
          <a:p>
            <a:pPr lvl="1">
              <a:buFont typeface="Wingdings" panose="05000000000000000000" pitchFamily="2" charset="2"/>
              <a:buChar char="Ø"/>
            </a:pPr>
            <a:r>
              <a:rPr lang="en-US" altLang="zh-TW" sz="1000" dirty="0">
                <a:solidFill>
                  <a:schemeClr val="accent6">
                    <a:lumMod val="50000"/>
                  </a:schemeClr>
                </a:solidFill>
              </a:rPr>
              <a:t>uint32_t ret;</a:t>
            </a:r>
          </a:p>
          <a:p>
            <a:pPr lvl="1">
              <a:buFont typeface="Wingdings" panose="05000000000000000000" pitchFamily="2" charset="2"/>
              <a:buChar char="Ø"/>
            </a:pPr>
            <a:r>
              <a:rPr lang="en-US" altLang="zh-TW" sz="1000" dirty="0">
                <a:solidFill>
                  <a:schemeClr val="accent6">
                    <a:lumMod val="50000"/>
                  </a:schemeClr>
                </a:solidFill>
              </a:rPr>
              <a:t>const char *</a:t>
            </a:r>
            <a:r>
              <a:rPr lang="en-US" altLang="zh-TW" sz="1000" dirty="0" err="1">
                <a:solidFill>
                  <a:schemeClr val="accent6">
                    <a:lumMod val="50000"/>
                  </a:schemeClr>
                </a:solidFill>
              </a:rPr>
              <a:t>testVideoData</a:t>
            </a:r>
            <a:r>
              <a:rPr lang="en-US" altLang="zh-TW" sz="1000" dirty="0">
                <a:solidFill>
                  <a:schemeClr val="accent6">
                    <a:lumMod val="50000"/>
                  </a:schemeClr>
                </a:solidFill>
              </a:rPr>
              <a:t> = "object detection!\n";</a:t>
            </a:r>
          </a:p>
          <a:p>
            <a:pPr lvl="1">
              <a:buFont typeface="Wingdings" panose="05000000000000000000" pitchFamily="2" charset="2"/>
              <a:buChar char="Ø"/>
            </a:pPr>
            <a:r>
              <a:rPr lang="en-US" altLang="zh-TW" sz="1000" dirty="0" err="1">
                <a:solidFill>
                  <a:schemeClr val="accent6">
                    <a:lumMod val="50000"/>
                  </a:schemeClr>
                </a:solidFill>
              </a:rPr>
              <a:t>size_t</a:t>
            </a:r>
            <a:r>
              <a:rPr lang="en-US" altLang="zh-TW" sz="1000" dirty="0">
                <a:solidFill>
                  <a:schemeClr val="accent6">
                    <a:lumMod val="50000"/>
                  </a:schemeClr>
                </a:solidFill>
              </a:rPr>
              <a:t> </a:t>
            </a:r>
            <a:r>
              <a:rPr lang="en-US" altLang="zh-TW" sz="1000" dirty="0" err="1">
                <a:solidFill>
                  <a:schemeClr val="accent6">
                    <a:lumMod val="50000"/>
                  </a:schemeClr>
                </a:solidFill>
              </a:rPr>
              <a:t>testVideoDataLength</a:t>
            </a:r>
            <a:r>
              <a:rPr lang="en-US" altLang="zh-TW" sz="1000" dirty="0">
                <a:solidFill>
                  <a:schemeClr val="accent6">
                    <a:lumMod val="50000"/>
                  </a:schemeClr>
                </a:solidFill>
              </a:rPr>
              <a:t> = </a:t>
            </a:r>
            <a:r>
              <a:rPr lang="en-US" altLang="zh-TW" sz="1000" dirty="0" err="1">
                <a:solidFill>
                  <a:schemeClr val="accent6">
                    <a:lumMod val="50000"/>
                  </a:schemeClr>
                </a:solidFill>
              </a:rPr>
              <a:t>strlen</a:t>
            </a:r>
            <a:r>
              <a:rPr lang="en-US" altLang="zh-TW" sz="1000" dirty="0">
                <a:solidFill>
                  <a:schemeClr val="accent6">
                    <a:lumMod val="50000"/>
                  </a:schemeClr>
                </a:solidFill>
              </a:rPr>
              <a:t>(</a:t>
            </a:r>
            <a:r>
              <a:rPr lang="en-US" altLang="zh-TW" sz="1000" dirty="0" err="1">
                <a:solidFill>
                  <a:schemeClr val="accent6">
                    <a:lumMod val="50000"/>
                  </a:schemeClr>
                </a:solidFill>
              </a:rPr>
              <a:t>testVideoData</a:t>
            </a:r>
            <a:r>
              <a:rPr lang="en-US" altLang="zh-TW" sz="1000" dirty="0">
                <a:solidFill>
                  <a:schemeClr val="accent6">
                    <a:lumMod val="50000"/>
                  </a:schemeClr>
                </a:solidFill>
              </a:rPr>
              <a:t>);</a:t>
            </a:r>
          </a:p>
          <a:p>
            <a:pPr lvl="1">
              <a:buFont typeface="Wingdings" panose="05000000000000000000" pitchFamily="2" charset="2"/>
              <a:buChar char="Ø"/>
            </a:pPr>
            <a:r>
              <a:rPr lang="en-US" altLang="zh-TW" sz="1000" dirty="0" err="1">
                <a:solidFill>
                  <a:schemeClr val="accent6">
                    <a:lumMod val="50000"/>
                  </a:schemeClr>
                </a:solidFill>
              </a:rPr>
              <a:t>mdw_uart_write</a:t>
            </a:r>
            <a:r>
              <a:rPr lang="en-US" altLang="zh-TW" sz="1000" dirty="0">
                <a:solidFill>
                  <a:schemeClr val="accent6">
                    <a:lumMod val="50000"/>
                  </a:schemeClr>
                </a:solidFill>
              </a:rPr>
              <a:t>(</a:t>
            </a:r>
            <a:r>
              <a:rPr lang="en-US" altLang="zh-TW" sz="1000" b="1" dirty="0" err="1">
                <a:solidFill>
                  <a:schemeClr val="accent6">
                    <a:lumMod val="50000"/>
                  </a:schemeClr>
                </a:solidFill>
              </a:rPr>
              <a:t>uartHandle</a:t>
            </a:r>
            <a:r>
              <a:rPr lang="en-US" altLang="zh-TW" sz="1000" dirty="0">
                <a:solidFill>
                  <a:schemeClr val="accent6">
                    <a:lumMod val="50000"/>
                  </a:schemeClr>
                </a:solidFill>
              </a:rPr>
              <a:t>, (uint8_t *)</a:t>
            </a:r>
            <a:r>
              <a:rPr lang="en-US" altLang="zh-TW" sz="1000" dirty="0" err="1">
                <a:solidFill>
                  <a:schemeClr val="accent6">
                    <a:lumMod val="50000"/>
                  </a:schemeClr>
                </a:solidFill>
              </a:rPr>
              <a:t>testVideoData</a:t>
            </a:r>
            <a:r>
              <a:rPr lang="en-US" altLang="zh-TW" sz="1000" dirty="0">
                <a:solidFill>
                  <a:schemeClr val="accent6">
                    <a:lumMod val="50000"/>
                  </a:schemeClr>
                </a:solidFill>
              </a:rPr>
              <a:t>, </a:t>
            </a:r>
            <a:r>
              <a:rPr lang="en-US" altLang="zh-TW" sz="1000" dirty="0" err="1">
                <a:solidFill>
                  <a:schemeClr val="accent6">
                    <a:lumMod val="50000"/>
                  </a:schemeClr>
                </a:solidFill>
              </a:rPr>
              <a:t>testVideoDataLength</a:t>
            </a:r>
            <a:r>
              <a:rPr lang="en-US" altLang="zh-TW" sz="1000" dirty="0">
                <a:solidFill>
                  <a:schemeClr val="accent6">
                    <a:lumMod val="50000"/>
                  </a:schemeClr>
                </a:solidFill>
              </a:rPr>
              <a:t>, </a:t>
            </a:r>
            <a:r>
              <a:rPr lang="en-US" altLang="zh-TW" sz="1000" dirty="0" err="1">
                <a:solidFill>
                  <a:schemeClr val="accent6">
                    <a:lumMod val="50000"/>
                  </a:schemeClr>
                </a:solidFill>
              </a:rPr>
              <a:t>portMAX_DELAY</a:t>
            </a:r>
            <a:r>
              <a:rPr lang="en-US" altLang="zh-TW" sz="1000" dirty="0">
                <a:solidFill>
                  <a:schemeClr val="accent6">
                    <a:lumMod val="50000"/>
                  </a:schemeClr>
                </a:solidFill>
              </a:rPr>
              <a:t>);</a:t>
            </a:r>
          </a:p>
          <a:p>
            <a:pPr>
              <a:buFont typeface="Wingdings" panose="05000000000000000000" pitchFamily="2" charset="2"/>
              <a:buChar char="n"/>
            </a:pPr>
            <a:r>
              <a:rPr lang="en-US" altLang="zh-TW" sz="1000" b="1" dirty="0"/>
              <a:t>UART</a:t>
            </a:r>
            <a:r>
              <a:rPr lang="zh-TW" altLang="en-US" sz="1000" b="1" dirty="0"/>
              <a:t> </a:t>
            </a:r>
            <a:r>
              <a:rPr lang="en-US" altLang="zh-TW" sz="1000" b="1" dirty="0"/>
              <a:t>Read Example</a:t>
            </a:r>
          </a:p>
          <a:p>
            <a:pPr lvl="1">
              <a:buFont typeface="Wingdings" panose="05000000000000000000" pitchFamily="2" charset="2"/>
              <a:buChar char="Ø"/>
            </a:pPr>
            <a:r>
              <a:rPr lang="en-US" altLang="zh-TW" sz="1000" dirty="0">
                <a:solidFill>
                  <a:schemeClr val="accent6">
                    <a:lumMod val="50000"/>
                  </a:schemeClr>
                </a:solidFill>
              </a:rPr>
              <a:t>#define </a:t>
            </a:r>
            <a:r>
              <a:rPr lang="en-US" altLang="zh-TW" sz="1000" dirty="0" err="1">
                <a:solidFill>
                  <a:schemeClr val="accent6">
                    <a:lumMod val="50000"/>
                  </a:schemeClr>
                </a:solidFill>
              </a:rPr>
              <a:t>RxBuf_Size</a:t>
            </a:r>
            <a:r>
              <a:rPr lang="zh-TW" altLang="en-US" sz="1000" dirty="0">
                <a:solidFill>
                  <a:schemeClr val="accent6">
                    <a:lumMod val="50000"/>
                  </a:schemeClr>
                </a:solidFill>
              </a:rPr>
              <a:t>    </a:t>
            </a:r>
            <a:r>
              <a:rPr lang="en-US" altLang="zh-TW" sz="1000" dirty="0">
                <a:solidFill>
                  <a:schemeClr val="accent6">
                    <a:lumMod val="50000"/>
                  </a:schemeClr>
                </a:solidFill>
              </a:rPr>
              <a:t>(3)</a:t>
            </a:r>
          </a:p>
          <a:p>
            <a:pPr lvl="1">
              <a:buFont typeface="Wingdings" panose="05000000000000000000" pitchFamily="2" charset="2"/>
              <a:buChar char="Ø"/>
            </a:pPr>
            <a:r>
              <a:rPr lang="en-US" altLang="zh-TW" sz="1000" dirty="0">
                <a:solidFill>
                  <a:schemeClr val="accent6">
                    <a:lumMod val="50000"/>
                  </a:schemeClr>
                </a:solidFill>
              </a:rPr>
              <a:t>uint32_t ret;</a:t>
            </a:r>
          </a:p>
          <a:p>
            <a:pPr lvl="1">
              <a:buFont typeface="Wingdings" panose="05000000000000000000" pitchFamily="2" charset="2"/>
              <a:buChar char="Ø"/>
            </a:pPr>
            <a:r>
              <a:rPr lang="en-US" altLang="zh-TW" sz="1000" dirty="0">
                <a:solidFill>
                  <a:schemeClr val="accent6">
                    <a:lumMod val="50000"/>
                  </a:schemeClr>
                </a:solidFill>
              </a:rPr>
              <a:t>uint8_t </a:t>
            </a:r>
            <a:r>
              <a:rPr lang="en-US" altLang="zh-TW" sz="1000" dirty="0" err="1">
                <a:solidFill>
                  <a:schemeClr val="accent6">
                    <a:lumMod val="50000"/>
                  </a:schemeClr>
                </a:solidFill>
              </a:rPr>
              <a:t>rx_buf</a:t>
            </a:r>
            <a:r>
              <a:rPr lang="en-US" altLang="zh-TW" sz="1000" dirty="0">
                <a:solidFill>
                  <a:schemeClr val="accent6">
                    <a:lumMod val="50000"/>
                  </a:schemeClr>
                </a:solidFill>
              </a:rPr>
              <a:t>[</a:t>
            </a:r>
            <a:r>
              <a:rPr lang="en-US" altLang="zh-TW" sz="1000" dirty="0" err="1">
                <a:solidFill>
                  <a:schemeClr val="accent6">
                    <a:lumMod val="50000"/>
                  </a:schemeClr>
                </a:solidFill>
              </a:rPr>
              <a:t>RxBuf_Size</a:t>
            </a:r>
            <a:r>
              <a:rPr lang="en-US" altLang="zh-TW" sz="1000" dirty="0">
                <a:solidFill>
                  <a:schemeClr val="accent6">
                    <a:lumMod val="50000"/>
                  </a:schemeClr>
                </a:solidFill>
              </a:rPr>
              <a:t>] = {0};</a:t>
            </a:r>
          </a:p>
          <a:p>
            <a:pPr lvl="1">
              <a:buFont typeface="Wingdings" panose="05000000000000000000" pitchFamily="2" charset="2"/>
              <a:buChar char="Ø"/>
            </a:pPr>
            <a:r>
              <a:rPr lang="en-US" altLang="zh-TW" sz="1000" dirty="0">
                <a:solidFill>
                  <a:schemeClr val="accent6">
                    <a:lumMod val="50000"/>
                  </a:schemeClr>
                </a:solidFill>
              </a:rPr>
              <a:t>ret = </a:t>
            </a:r>
            <a:r>
              <a:rPr lang="en-US" altLang="zh-TW" sz="1000" dirty="0" err="1">
                <a:solidFill>
                  <a:schemeClr val="accent6">
                    <a:lumMod val="50000"/>
                  </a:schemeClr>
                </a:solidFill>
              </a:rPr>
              <a:t>mdw_uart_read</a:t>
            </a:r>
            <a:r>
              <a:rPr lang="en-US" altLang="zh-TW" sz="1000" dirty="0">
                <a:solidFill>
                  <a:schemeClr val="accent6">
                    <a:lumMod val="50000"/>
                  </a:schemeClr>
                </a:solidFill>
              </a:rPr>
              <a:t>(</a:t>
            </a:r>
            <a:r>
              <a:rPr lang="en-US" altLang="zh-TW" sz="1000" b="1" dirty="0" err="1">
                <a:solidFill>
                  <a:schemeClr val="accent6">
                    <a:lumMod val="50000"/>
                  </a:schemeClr>
                </a:solidFill>
              </a:rPr>
              <a:t>uartHandle</a:t>
            </a:r>
            <a:r>
              <a:rPr lang="en-US" altLang="zh-TW" sz="1000" dirty="0">
                <a:solidFill>
                  <a:schemeClr val="accent6">
                    <a:lumMod val="50000"/>
                  </a:schemeClr>
                </a:solidFill>
              </a:rPr>
              <a:t>, </a:t>
            </a:r>
            <a:r>
              <a:rPr lang="en-US" altLang="zh-TW" sz="1000" dirty="0" err="1">
                <a:solidFill>
                  <a:schemeClr val="accent6">
                    <a:lumMod val="50000"/>
                  </a:schemeClr>
                </a:solidFill>
              </a:rPr>
              <a:t>rx_buf</a:t>
            </a:r>
            <a:r>
              <a:rPr lang="en-US" altLang="zh-TW" sz="1000" dirty="0">
                <a:solidFill>
                  <a:schemeClr val="accent6">
                    <a:lumMod val="50000"/>
                  </a:schemeClr>
                </a:solidFill>
              </a:rPr>
              <a:t>, </a:t>
            </a:r>
            <a:r>
              <a:rPr lang="en-US" altLang="zh-TW" sz="1000" dirty="0" err="1">
                <a:solidFill>
                  <a:schemeClr val="accent6">
                    <a:lumMod val="50000"/>
                  </a:schemeClr>
                </a:solidFill>
              </a:rPr>
              <a:t>RxBuf_Size</a:t>
            </a:r>
            <a:r>
              <a:rPr lang="en-US" altLang="zh-TW" sz="1000" dirty="0">
                <a:solidFill>
                  <a:schemeClr val="accent6">
                    <a:lumMod val="50000"/>
                  </a:schemeClr>
                </a:solidFill>
              </a:rPr>
              <a:t>, </a:t>
            </a:r>
            <a:r>
              <a:rPr lang="en-US" altLang="zh-TW" sz="1000" dirty="0" err="1">
                <a:solidFill>
                  <a:schemeClr val="accent6">
                    <a:lumMod val="50000"/>
                  </a:schemeClr>
                </a:solidFill>
              </a:rPr>
              <a:t>portMAX_DELAY</a:t>
            </a:r>
            <a:r>
              <a:rPr lang="en-US" altLang="zh-TW" sz="1000" dirty="0">
                <a:solidFill>
                  <a:schemeClr val="accent6">
                    <a:lumMod val="50000"/>
                  </a:schemeClr>
                </a:solidFill>
              </a:rPr>
              <a:t>);</a:t>
            </a:r>
          </a:p>
          <a:p>
            <a:pPr>
              <a:buFont typeface="Wingdings" panose="05000000000000000000" pitchFamily="2" charset="2"/>
              <a:buChar char="n"/>
            </a:pPr>
            <a:r>
              <a:rPr lang="en-US" altLang="zh-TW" sz="1000" b="1" dirty="0"/>
              <a:t>UART</a:t>
            </a:r>
            <a:r>
              <a:rPr lang="zh-TW" altLang="en-US" sz="1000" b="1" dirty="0"/>
              <a:t> </a:t>
            </a:r>
            <a:r>
              <a:rPr lang="en-US" altLang="zh-TW" sz="1000" b="1" dirty="0"/>
              <a:t>Close Example</a:t>
            </a:r>
            <a:endParaRPr lang="en-US" altLang="zh-TW" sz="1000" b="1" dirty="0">
              <a:solidFill>
                <a:schemeClr val="accent6">
                  <a:lumMod val="50000"/>
                </a:schemeClr>
              </a:solidFill>
            </a:endParaRPr>
          </a:p>
          <a:p>
            <a:pPr lvl="1">
              <a:buFont typeface="Wingdings" panose="05000000000000000000" pitchFamily="2" charset="2"/>
              <a:buChar char="Ø"/>
            </a:pPr>
            <a:r>
              <a:rPr lang="en-US" altLang="zh-TW" sz="1000" dirty="0" err="1">
                <a:solidFill>
                  <a:schemeClr val="accent6">
                    <a:lumMod val="50000"/>
                  </a:schemeClr>
                </a:solidFill>
              </a:rPr>
              <a:t>mdw_uart_close</a:t>
            </a:r>
            <a:r>
              <a:rPr lang="en-US" altLang="zh-TW" sz="1000" dirty="0">
                <a:solidFill>
                  <a:schemeClr val="accent6">
                    <a:lumMod val="50000"/>
                  </a:schemeClr>
                </a:solidFill>
              </a:rPr>
              <a:t>(</a:t>
            </a:r>
            <a:r>
              <a:rPr lang="en-US" altLang="zh-TW" sz="1000" b="1" dirty="0" err="1">
                <a:solidFill>
                  <a:schemeClr val="accent6">
                    <a:lumMod val="50000"/>
                  </a:schemeClr>
                </a:solidFill>
              </a:rPr>
              <a:t>uartHandle</a:t>
            </a:r>
            <a:r>
              <a:rPr lang="en-US" altLang="zh-TW" sz="1000" dirty="0">
                <a:solidFill>
                  <a:schemeClr val="accent6">
                    <a:lumMod val="50000"/>
                  </a:schemeClr>
                </a:solidFill>
              </a:rPr>
              <a:t>);</a:t>
            </a:r>
          </a:p>
          <a:p>
            <a:pPr lvl="1"/>
            <a:endParaRPr lang="en-US" altLang="zh-TW" sz="1000" dirty="0"/>
          </a:p>
        </p:txBody>
      </p:sp>
    </p:spTree>
    <p:extLst>
      <p:ext uri="{BB962C8B-B14F-4D97-AF65-F5344CB8AC3E}">
        <p14:creationId xmlns:p14="http://schemas.microsoft.com/office/powerpoint/2010/main" val="357116430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B682E3-BB3F-4C21-AEC5-A49C02504AFB}"/>
              </a:ext>
            </a:extLst>
          </p:cNvPr>
          <p:cNvSpPr>
            <a:spLocks noGrp="1"/>
          </p:cNvSpPr>
          <p:nvPr>
            <p:ph type="title"/>
          </p:nvPr>
        </p:nvSpPr>
        <p:spPr/>
        <p:txBody>
          <a:bodyPr/>
          <a:lstStyle/>
          <a:p>
            <a:r>
              <a:rPr lang="en-US" altLang="zh-TW" sz="2400" dirty="0"/>
              <a:t>TinyML Project – I2C5 Slave Example – HW Setup</a:t>
            </a:r>
            <a:endParaRPr lang="zh-TW" altLang="en-US" sz="2400" dirty="0"/>
          </a:p>
        </p:txBody>
      </p:sp>
      <p:sp>
        <p:nvSpPr>
          <p:cNvPr id="4" name="投影片編號版面配置區 3">
            <a:extLst>
              <a:ext uri="{FF2B5EF4-FFF2-40B4-BE49-F238E27FC236}">
                <a16:creationId xmlns:a16="http://schemas.microsoft.com/office/drawing/2014/main" id="{32C82BA4-2499-4654-B817-468EEF2F8F6C}"/>
              </a:ext>
            </a:extLst>
          </p:cNvPr>
          <p:cNvSpPr>
            <a:spLocks noGrp="1"/>
          </p:cNvSpPr>
          <p:nvPr>
            <p:ph type="sldNum" sz="quarter" idx="12"/>
          </p:nvPr>
        </p:nvSpPr>
        <p:spPr/>
        <p:txBody>
          <a:bodyPr/>
          <a:lstStyle/>
          <a:p>
            <a:pPr>
              <a:defRPr/>
            </a:pPr>
            <a:fld id="{74D1B379-E456-4785-B900-A6205A36BE13}" type="slidenum">
              <a:rPr lang="zh-TW" altLang="en-US" smtClean="0"/>
              <a:pPr>
                <a:defRPr/>
              </a:pPr>
              <a:t>55</a:t>
            </a:fld>
            <a:endParaRPr lang="zh-TW" altLang="en-US"/>
          </a:p>
        </p:txBody>
      </p:sp>
      <p:sp>
        <p:nvSpPr>
          <p:cNvPr id="3" name="內容版面配置區 2">
            <a:extLst>
              <a:ext uri="{FF2B5EF4-FFF2-40B4-BE49-F238E27FC236}">
                <a16:creationId xmlns:a16="http://schemas.microsoft.com/office/drawing/2014/main" id="{D227866B-B1BD-4F6E-AD49-570D2D3A1855}"/>
              </a:ext>
            </a:extLst>
          </p:cNvPr>
          <p:cNvSpPr>
            <a:spLocks noGrp="1"/>
          </p:cNvSpPr>
          <p:nvPr>
            <p:ph idx="4294967295"/>
          </p:nvPr>
        </p:nvSpPr>
        <p:spPr>
          <a:xfrm>
            <a:off x="0" y="919163"/>
            <a:ext cx="8229600" cy="3679825"/>
          </a:xfrm>
        </p:spPr>
        <p:txBody>
          <a:bodyPr>
            <a:normAutofit/>
          </a:bodyPr>
          <a:lstStyle/>
          <a:p>
            <a:r>
              <a:rPr lang="en-US" altLang="zh-TW" sz="1600" dirty="0"/>
              <a:t>Due to shared pin limitations, only </a:t>
            </a:r>
            <a:r>
              <a:rPr lang="en-US" altLang="zh-TW" sz="1600" b="1" dirty="0"/>
              <a:t>I2C5</a:t>
            </a:r>
            <a:r>
              <a:rPr lang="en-US" altLang="zh-TW" sz="1600" dirty="0"/>
              <a:t> is available on the VA8801 </a:t>
            </a:r>
            <a:r>
              <a:rPr lang="en-US" altLang="zh-TW" sz="1600" dirty="0" err="1"/>
              <a:t>DemoKit</a:t>
            </a:r>
            <a:r>
              <a:rPr lang="en-US" altLang="zh-TW" sz="1600" dirty="0"/>
              <a:t> for communication with the SOC or MCU</a:t>
            </a:r>
          </a:p>
          <a:p>
            <a:endParaRPr lang="zh-TW" altLang="en-US" sz="1600" dirty="0"/>
          </a:p>
        </p:txBody>
      </p:sp>
      <p:pic>
        <p:nvPicPr>
          <p:cNvPr id="5" name="圖片 4">
            <a:extLst>
              <a:ext uri="{FF2B5EF4-FFF2-40B4-BE49-F238E27FC236}">
                <a16:creationId xmlns:a16="http://schemas.microsoft.com/office/drawing/2014/main" id="{B0BEE574-BB62-4D71-B909-3AF9EC0C9B0B}"/>
              </a:ext>
            </a:extLst>
          </p:cNvPr>
          <p:cNvPicPr>
            <a:picLocks noChangeAspect="1"/>
          </p:cNvPicPr>
          <p:nvPr/>
        </p:nvPicPr>
        <p:blipFill rotWithShape="1">
          <a:blip r:embed="rId2"/>
          <a:srcRect l="8716" r="8977" b="27356"/>
          <a:stretch/>
        </p:blipFill>
        <p:spPr>
          <a:xfrm rot="16200000">
            <a:off x="386272" y="1294080"/>
            <a:ext cx="3165209" cy="3722745"/>
          </a:xfrm>
          <a:prstGeom prst="rect">
            <a:avLst/>
          </a:prstGeom>
        </p:spPr>
      </p:pic>
      <p:sp>
        <p:nvSpPr>
          <p:cNvPr id="6" name="矩形 5">
            <a:extLst>
              <a:ext uri="{FF2B5EF4-FFF2-40B4-BE49-F238E27FC236}">
                <a16:creationId xmlns:a16="http://schemas.microsoft.com/office/drawing/2014/main" id="{B9EB2B0F-1B19-48E1-95A1-2370298133CF}"/>
              </a:ext>
            </a:extLst>
          </p:cNvPr>
          <p:cNvSpPr/>
          <p:nvPr/>
        </p:nvSpPr>
        <p:spPr>
          <a:xfrm>
            <a:off x="1143660" y="3663695"/>
            <a:ext cx="360040" cy="347330"/>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7" name="矩形 6">
            <a:extLst>
              <a:ext uri="{FF2B5EF4-FFF2-40B4-BE49-F238E27FC236}">
                <a16:creationId xmlns:a16="http://schemas.microsoft.com/office/drawing/2014/main" id="{C52BC096-B77D-46FC-A10A-C3369F726FC7}"/>
              </a:ext>
            </a:extLst>
          </p:cNvPr>
          <p:cNvSpPr/>
          <p:nvPr/>
        </p:nvSpPr>
        <p:spPr>
          <a:xfrm>
            <a:off x="1108704" y="4732664"/>
            <a:ext cx="1720343" cy="261610"/>
          </a:xfrm>
          <a:prstGeom prst="rect">
            <a:avLst/>
          </a:prstGeom>
        </p:spPr>
        <p:txBody>
          <a:bodyPr wrap="none">
            <a:spAutoFit/>
          </a:bodyPr>
          <a:lstStyle/>
          <a:p>
            <a:r>
              <a:rPr lang="en-US" altLang="zh-TW" sz="1100" dirty="0">
                <a:highlight>
                  <a:srgbClr val="FFFF00"/>
                </a:highlight>
              </a:rPr>
              <a:t>VA8801</a:t>
            </a:r>
            <a:r>
              <a:rPr lang="zh-TW" altLang="en-US" sz="1100" dirty="0">
                <a:highlight>
                  <a:srgbClr val="FFFF00"/>
                </a:highlight>
              </a:rPr>
              <a:t> </a:t>
            </a:r>
            <a:r>
              <a:rPr lang="en-US" altLang="zh-TW" sz="1100" dirty="0">
                <a:highlight>
                  <a:srgbClr val="FFFF00"/>
                </a:highlight>
              </a:rPr>
              <a:t>Demo kit board </a:t>
            </a:r>
            <a:endParaRPr lang="zh-TW" altLang="en-US" sz="1100" dirty="0">
              <a:highlight>
                <a:srgbClr val="FFFF00"/>
              </a:highlight>
            </a:endParaRPr>
          </a:p>
        </p:txBody>
      </p:sp>
      <p:pic>
        <p:nvPicPr>
          <p:cNvPr id="8" name="圖片 7">
            <a:extLst>
              <a:ext uri="{FF2B5EF4-FFF2-40B4-BE49-F238E27FC236}">
                <a16:creationId xmlns:a16="http://schemas.microsoft.com/office/drawing/2014/main" id="{AAD9B8B2-0548-42BC-AB80-2DB4F3DE70FB}"/>
              </a:ext>
            </a:extLst>
          </p:cNvPr>
          <p:cNvPicPr>
            <a:picLocks noChangeAspect="1"/>
          </p:cNvPicPr>
          <p:nvPr/>
        </p:nvPicPr>
        <p:blipFill>
          <a:blip r:embed="rId3"/>
          <a:stretch>
            <a:fillRect/>
          </a:stretch>
        </p:blipFill>
        <p:spPr>
          <a:xfrm>
            <a:off x="3914402" y="1572847"/>
            <a:ext cx="5134442" cy="2065171"/>
          </a:xfrm>
          <a:prstGeom prst="rect">
            <a:avLst/>
          </a:prstGeom>
        </p:spPr>
      </p:pic>
      <p:cxnSp>
        <p:nvCxnSpPr>
          <p:cNvPr id="9" name="直線單箭頭接點 8">
            <a:extLst>
              <a:ext uri="{FF2B5EF4-FFF2-40B4-BE49-F238E27FC236}">
                <a16:creationId xmlns:a16="http://schemas.microsoft.com/office/drawing/2014/main" id="{41DEC7BD-F636-493F-AE24-8C316869CC3C}"/>
              </a:ext>
            </a:extLst>
          </p:cNvPr>
          <p:cNvCxnSpPr>
            <a:cxnSpLocks/>
          </p:cNvCxnSpPr>
          <p:nvPr/>
        </p:nvCxnSpPr>
        <p:spPr>
          <a:xfrm flipV="1">
            <a:off x="1503700" y="2859782"/>
            <a:ext cx="2410702" cy="99522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DEEE9F0D-A62E-4D7B-8688-C1B7235F3491}"/>
              </a:ext>
            </a:extLst>
          </p:cNvPr>
          <p:cNvSpPr/>
          <p:nvPr/>
        </p:nvSpPr>
        <p:spPr>
          <a:xfrm>
            <a:off x="2771800" y="2229312"/>
            <a:ext cx="144016" cy="202871"/>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wrap="square" rtlCol="0" anchor="t"/>
          <a:lstStyle/>
          <a:p>
            <a:pPr algn="ctr" eaLnBrk="1" fontAlgn="auto" hangingPunct="1">
              <a:spcBef>
                <a:spcPts val="0"/>
              </a:spcBef>
              <a:spcAft>
                <a:spcPts val="0"/>
              </a:spcAft>
            </a:pPr>
            <a:endParaRPr lang="zh-TW" altLang="en-US" sz="1600" kern="0" dirty="0">
              <a:solidFill>
                <a:srgbClr val="0000FF"/>
              </a:solidFill>
              <a:latin typeface="Calibri"/>
              <a:ea typeface="新細明體"/>
            </a:endParaRPr>
          </a:p>
        </p:txBody>
      </p:sp>
      <p:sp>
        <p:nvSpPr>
          <p:cNvPr id="12" name="文字方塊 11">
            <a:extLst>
              <a:ext uri="{FF2B5EF4-FFF2-40B4-BE49-F238E27FC236}">
                <a16:creationId xmlns:a16="http://schemas.microsoft.com/office/drawing/2014/main" id="{ECDE17DE-665A-4D62-A416-E6B9F77912D8}"/>
              </a:ext>
            </a:extLst>
          </p:cNvPr>
          <p:cNvSpPr txBox="1"/>
          <p:nvPr/>
        </p:nvSpPr>
        <p:spPr>
          <a:xfrm>
            <a:off x="3940174" y="3906501"/>
            <a:ext cx="5134442" cy="992579"/>
          </a:xfrm>
          <a:prstGeom prst="rect">
            <a:avLst/>
          </a:prstGeom>
          <a:noFill/>
          <a:ln>
            <a:solidFill>
              <a:srgbClr val="FF0000"/>
            </a:solidFill>
          </a:ln>
        </p:spPr>
        <p:txBody>
          <a:bodyPr wrap="square" rtlCol="0">
            <a:spAutoFit/>
          </a:bodyPr>
          <a:lstStyle/>
          <a:p>
            <a:r>
              <a:rPr lang="en-US" altLang="zh-TW" sz="1050" b="1" dirty="0">
                <a:latin typeface="+mn-lt"/>
              </a:rPr>
              <a:t>JI2C_5 Pin from top to bottom:</a:t>
            </a:r>
          </a:p>
          <a:p>
            <a:r>
              <a:rPr lang="en-US" altLang="zh-TW" sz="1200" dirty="0">
                <a:solidFill>
                  <a:srgbClr val="FF0000"/>
                </a:solidFill>
                <a:latin typeface="+mn-lt"/>
              </a:rPr>
              <a:t>Pin1</a:t>
            </a:r>
            <a:r>
              <a:rPr lang="en-US" altLang="zh-TW" sz="1200" dirty="0">
                <a:latin typeface="+mn-lt"/>
              </a:rPr>
              <a:t> – I2C5_SCL Connect to SOC or MCU I2C_SCL</a:t>
            </a:r>
            <a:endParaRPr lang="en-US" altLang="zh-TW" sz="1200" dirty="0">
              <a:solidFill>
                <a:srgbClr val="FF0000"/>
              </a:solidFill>
              <a:latin typeface="+mn-lt"/>
            </a:endParaRPr>
          </a:p>
          <a:p>
            <a:r>
              <a:rPr lang="en-US" altLang="zh-TW" sz="1200" dirty="0">
                <a:solidFill>
                  <a:srgbClr val="FF0000"/>
                </a:solidFill>
                <a:latin typeface="+mn-lt"/>
              </a:rPr>
              <a:t>Pin3</a:t>
            </a:r>
            <a:r>
              <a:rPr lang="zh-TW" altLang="en-US" sz="1200" dirty="0">
                <a:solidFill>
                  <a:srgbClr val="FF0000"/>
                </a:solidFill>
                <a:latin typeface="+mn-lt"/>
              </a:rPr>
              <a:t> </a:t>
            </a:r>
            <a:r>
              <a:rPr lang="en-US" altLang="zh-TW" sz="1200" dirty="0">
                <a:latin typeface="+mn-lt"/>
              </a:rPr>
              <a:t>– I2C5_SDA Connect to SOC or MCU I2C_SDA </a:t>
            </a:r>
          </a:p>
          <a:p>
            <a:r>
              <a:rPr lang="en-US" altLang="zh-TW" sz="1200" dirty="0">
                <a:solidFill>
                  <a:srgbClr val="FF0000"/>
                </a:solidFill>
                <a:latin typeface="+mn-lt"/>
              </a:rPr>
              <a:t>Pin5</a:t>
            </a:r>
            <a:r>
              <a:rPr lang="zh-TW" altLang="en-US" sz="1200" dirty="0">
                <a:solidFill>
                  <a:srgbClr val="FF0000"/>
                </a:solidFill>
                <a:latin typeface="+mn-lt"/>
              </a:rPr>
              <a:t> </a:t>
            </a:r>
            <a:r>
              <a:rPr lang="en-US" altLang="zh-TW" sz="1200" dirty="0">
                <a:latin typeface="+mn-lt"/>
              </a:rPr>
              <a:t>– Connect to SOC or MCU GND</a:t>
            </a:r>
          </a:p>
          <a:p>
            <a:r>
              <a:rPr lang="en-US" altLang="zh-TW" sz="1200" dirty="0"/>
              <a:t>Here, the VA8801 is the Slave, and the SOC or MCU is the Master</a:t>
            </a:r>
            <a:endParaRPr lang="zh-TW" altLang="en-US" sz="1200" dirty="0">
              <a:latin typeface="+mn-lt"/>
            </a:endParaRPr>
          </a:p>
        </p:txBody>
      </p:sp>
      <p:sp>
        <p:nvSpPr>
          <p:cNvPr id="13" name="矩形 12">
            <a:extLst>
              <a:ext uri="{FF2B5EF4-FFF2-40B4-BE49-F238E27FC236}">
                <a16:creationId xmlns:a16="http://schemas.microsoft.com/office/drawing/2014/main" id="{E4BD2448-1C4E-4128-A5F8-61D6223B2765}"/>
              </a:ext>
            </a:extLst>
          </p:cNvPr>
          <p:cNvSpPr/>
          <p:nvPr/>
        </p:nvSpPr>
        <p:spPr>
          <a:xfrm>
            <a:off x="561599" y="4046156"/>
            <a:ext cx="2840318" cy="430887"/>
          </a:xfrm>
          <a:prstGeom prst="rect">
            <a:avLst/>
          </a:prstGeom>
        </p:spPr>
        <p:txBody>
          <a:bodyPr wrap="square">
            <a:spAutoFit/>
          </a:bodyPr>
          <a:lstStyle/>
          <a:p>
            <a:r>
              <a:rPr lang="en-US" altLang="zh-TW" sz="1100" dirty="0">
                <a:solidFill>
                  <a:srgbClr val="FF0000"/>
                </a:solidFill>
                <a:highlight>
                  <a:srgbClr val="FFFF00"/>
                </a:highlight>
              </a:rPr>
              <a:t>Jumper need modify: </a:t>
            </a:r>
          </a:p>
          <a:p>
            <a:r>
              <a:rPr lang="en-US" altLang="zh-TW" sz="1100" dirty="0">
                <a:solidFill>
                  <a:srgbClr val="FF0000"/>
                </a:solidFill>
                <a:highlight>
                  <a:srgbClr val="FFFF00"/>
                </a:highlight>
              </a:rPr>
              <a:t>JPIO36 &amp; JPIO37  Pin5-6 Short</a:t>
            </a:r>
            <a:endParaRPr lang="zh-TW" altLang="en-US" sz="1100" dirty="0">
              <a:solidFill>
                <a:srgbClr val="FF0000"/>
              </a:solidFill>
              <a:highlight>
                <a:srgbClr val="FFFF00"/>
              </a:highlight>
            </a:endParaRPr>
          </a:p>
        </p:txBody>
      </p:sp>
      <p:cxnSp>
        <p:nvCxnSpPr>
          <p:cNvPr id="14" name="直線單箭頭接點 13">
            <a:extLst>
              <a:ext uri="{FF2B5EF4-FFF2-40B4-BE49-F238E27FC236}">
                <a16:creationId xmlns:a16="http://schemas.microsoft.com/office/drawing/2014/main" id="{0C6228B1-C76B-469D-8B60-E8FFFFF16EA0}"/>
              </a:ext>
            </a:extLst>
          </p:cNvPr>
          <p:cNvCxnSpPr>
            <a:cxnSpLocks/>
            <a:endCxn id="12" idx="1"/>
          </p:cNvCxnSpPr>
          <p:nvPr/>
        </p:nvCxnSpPr>
        <p:spPr>
          <a:xfrm>
            <a:off x="2915816" y="2355726"/>
            <a:ext cx="1024358" cy="204706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50702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B682E3-BB3F-4C21-AEC5-A49C02504AFB}"/>
              </a:ext>
            </a:extLst>
          </p:cNvPr>
          <p:cNvSpPr>
            <a:spLocks noGrp="1"/>
          </p:cNvSpPr>
          <p:nvPr>
            <p:ph type="title"/>
          </p:nvPr>
        </p:nvSpPr>
        <p:spPr/>
        <p:txBody>
          <a:bodyPr/>
          <a:lstStyle/>
          <a:p>
            <a:r>
              <a:rPr lang="en-US" altLang="zh-TW" sz="2400" dirty="0"/>
              <a:t>TinyML Project – I2C5 Slave Example – SW API</a:t>
            </a:r>
            <a:endParaRPr lang="zh-TW" altLang="en-US" sz="2400" dirty="0"/>
          </a:p>
        </p:txBody>
      </p:sp>
      <p:sp>
        <p:nvSpPr>
          <p:cNvPr id="4" name="投影片編號版面配置區 3">
            <a:extLst>
              <a:ext uri="{FF2B5EF4-FFF2-40B4-BE49-F238E27FC236}">
                <a16:creationId xmlns:a16="http://schemas.microsoft.com/office/drawing/2014/main" id="{32C82BA4-2499-4654-B817-468EEF2F8F6C}"/>
              </a:ext>
            </a:extLst>
          </p:cNvPr>
          <p:cNvSpPr>
            <a:spLocks noGrp="1"/>
          </p:cNvSpPr>
          <p:nvPr>
            <p:ph type="sldNum" sz="quarter" idx="12"/>
          </p:nvPr>
        </p:nvSpPr>
        <p:spPr/>
        <p:txBody>
          <a:bodyPr/>
          <a:lstStyle/>
          <a:p>
            <a:pPr>
              <a:defRPr/>
            </a:pPr>
            <a:fld id="{74D1B379-E456-4785-B900-A6205A36BE13}" type="slidenum">
              <a:rPr lang="zh-TW" altLang="en-US" smtClean="0"/>
              <a:pPr>
                <a:defRPr/>
              </a:pPr>
              <a:t>56</a:t>
            </a:fld>
            <a:endParaRPr lang="zh-TW" altLang="en-US" dirty="0"/>
          </a:p>
        </p:txBody>
      </p:sp>
      <p:sp>
        <p:nvSpPr>
          <p:cNvPr id="7" name="內容版面配置區 6">
            <a:extLst>
              <a:ext uri="{FF2B5EF4-FFF2-40B4-BE49-F238E27FC236}">
                <a16:creationId xmlns:a16="http://schemas.microsoft.com/office/drawing/2014/main" id="{F03404CA-ECE7-445C-8558-7543A6552816}"/>
              </a:ext>
            </a:extLst>
          </p:cNvPr>
          <p:cNvSpPr>
            <a:spLocks noGrp="1"/>
          </p:cNvSpPr>
          <p:nvPr>
            <p:ph idx="4294967295"/>
          </p:nvPr>
        </p:nvSpPr>
        <p:spPr>
          <a:xfrm>
            <a:off x="0" y="987425"/>
            <a:ext cx="4102100" cy="3679825"/>
          </a:xfrm>
        </p:spPr>
        <p:txBody>
          <a:bodyPr/>
          <a:lstStyle/>
          <a:p>
            <a:r>
              <a:rPr lang="en-US" altLang="zh-TW" sz="1400" b="1" dirty="0"/>
              <a:t>API</a:t>
            </a:r>
            <a:r>
              <a:rPr lang="zh-TW" altLang="en-US" sz="1400" b="1" dirty="0"/>
              <a:t> </a:t>
            </a:r>
            <a:r>
              <a:rPr lang="en-US" altLang="zh-TW" sz="1400" b="1" dirty="0"/>
              <a:t>List</a:t>
            </a:r>
          </a:p>
          <a:p>
            <a:pPr lvl="1"/>
            <a:r>
              <a:rPr lang="nn-NO" altLang="zh-TW" sz="1200" dirty="0"/>
              <a:t>I2C_Handle_</a:t>
            </a:r>
            <a:r>
              <a:rPr lang="nn-NO" altLang="zh-TW" sz="1200" b="1" dirty="0"/>
              <a:t>t mdw_i2c_open</a:t>
            </a:r>
            <a:r>
              <a:rPr lang="nn-NO" altLang="zh-TW" sz="1200" dirty="0"/>
              <a:t>(uint8_t i2c_num, I2C_Mode mode);</a:t>
            </a:r>
          </a:p>
          <a:p>
            <a:pPr lvl="1"/>
            <a:endParaRPr lang="nn-NO" altLang="zh-TW" sz="1200" dirty="0"/>
          </a:p>
          <a:p>
            <a:pPr lvl="1"/>
            <a:r>
              <a:rPr lang="nn-NO" altLang="zh-TW" sz="1200" dirty="0"/>
              <a:t>int32_t </a:t>
            </a:r>
            <a:r>
              <a:rPr lang="nn-NO" altLang="zh-TW" sz="1200" b="1" dirty="0"/>
              <a:t>mdw_i2c_write</a:t>
            </a:r>
            <a:r>
              <a:rPr lang="nn-NO" altLang="zh-TW" sz="1200" dirty="0"/>
              <a:t>(I2C_Handle_t handle, uint16_t addr, uint8_t *txbuf, uint16_t txbufsize);</a:t>
            </a:r>
          </a:p>
          <a:p>
            <a:pPr lvl="1"/>
            <a:endParaRPr lang="nn-NO" altLang="zh-TW" sz="1200" dirty="0"/>
          </a:p>
          <a:p>
            <a:pPr lvl="1"/>
            <a:r>
              <a:rPr lang="nn-NO" altLang="zh-TW" sz="1200" dirty="0"/>
              <a:t>int32_t </a:t>
            </a:r>
            <a:r>
              <a:rPr lang="nn-NO" altLang="zh-TW" sz="1200" b="1" dirty="0"/>
              <a:t>mdw_i2c_slave_read_sync</a:t>
            </a:r>
            <a:r>
              <a:rPr lang="nn-NO" altLang="zh-TW" sz="1200" dirty="0"/>
              <a:t>(I2C_Handle_t handle, uint8_t *rxbuf, uint16_t rxbufsize);</a:t>
            </a:r>
          </a:p>
          <a:p>
            <a:pPr lvl="1"/>
            <a:endParaRPr lang="nn-NO" altLang="zh-TW" sz="1200" dirty="0"/>
          </a:p>
          <a:p>
            <a:pPr lvl="1"/>
            <a:r>
              <a:rPr lang="en-US" altLang="zh-TW" sz="1200" dirty="0"/>
              <a:t>void </a:t>
            </a:r>
            <a:r>
              <a:rPr lang="en-US" altLang="zh-TW" sz="1200" b="1" dirty="0"/>
              <a:t>mdw_i2c_close</a:t>
            </a:r>
            <a:r>
              <a:rPr lang="en-US" altLang="zh-TW" sz="1200" dirty="0"/>
              <a:t>(I2C_Handle_t handle)</a:t>
            </a:r>
          </a:p>
          <a:p>
            <a:pPr lvl="1"/>
            <a:endParaRPr lang="nn-NO" altLang="zh-TW" sz="1200" dirty="0"/>
          </a:p>
          <a:p>
            <a:pPr lvl="1"/>
            <a:endParaRPr lang="nn-NO" altLang="zh-TW" sz="1200" dirty="0"/>
          </a:p>
          <a:p>
            <a:pPr lvl="1"/>
            <a:endParaRPr lang="nn-NO" altLang="zh-TW" sz="1200" dirty="0"/>
          </a:p>
          <a:p>
            <a:pPr lvl="1"/>
            <a:endParaRPr lang="en-US" altLang="zh-TW" sz="1200" dirty="0"/>
          </a:p>
          <a:p>
            <a:pPr marL="292100" lvl="1" indent="0">
              <a:buNone/>
            </a:pPr>
            <a:endParaRPr lang="en-US" altLang="zh-TW" sz="1200" dirty="0"/>
          </a:p>
          <a:p>
            <a:pPr lvl="1"/>
            <a:endParaRPr lang="en-US" altLang="zh-TW" sz="1200" dirty="0"/>
          </a:p>
          <a:p>
            <a:endParaRPr lang="en-US" altLang="zh-TW" sz="1200" dirty="0"/>
          </a:p>
          <a:p>
            <a:endParaRPr lang="zh-TW" altLang="en-US" sz="1200" dirty="0"/>
          </a:p>
        </p:txBody>
      </p:sp>
      <p:sp>
        <p:nvSpPr>
          <p:cNvPr id="8" name="內容版面配置區 7">
            <a:extLst>
              <a:ext uri="{FF2B5EF4-FFF2-40B4-BE49-F238E27FC236}">
                <a16:creationId xmlns:a16="http://schemas.microsoft.com/office/drawing/2014/main" id="{B187FFEF-6EE8-4E8A-94FE-CEEF56D513CF}"/>
              </a:ext>
            </a:extLst>
          </p:cNvPr>
          <p:cNvSpPr>
            <a:spLocks noGrp="1"/>
          </p:cNvSpPr>
          <p:nvPr>
            <p:ph sz="half" idx="4294967295"/>
          </p:nvPr>
        </p:nvSpPr>
        <p:spPr>
          <a:xfrm>
            <a:off x="4735513" y="1131888"/>
            <a:ext cx="4408487" cy="3263900"/>
          </a:xfrm>
        </p:spPr>
        <p:txBody>
          <a:bodyPr/>
          <a:lstStyle/>
          <a:p>
            <a:r>
              <a:rPr lang="en-US" altLang="zh-TW" sz="1100" b="1" dirty="0"/>
              <a:t>Sample code reference in </a:t>
            </a:r>
            <a:r>
              <a:rPr lang="it-IT" altLang="zh-TW" sz="1100" b="1" dirty="0"/>
              <a:t>va8801_bsp\VA8801\APP\task_host.c</a:t>
            </a:r>
            <a:endParaRPr lang="en-US" altLang="zh-TW" sz="1100" b="1" dirty="0"/>
          </a:p>
          <a:p>
            <a:pPr>
              <a:buFont typeface="Wingdings" panose="05000000000000000000" pitchFamily="2" charset="2"/>
              <a:buChar char="n"/>
            </a:pPr>
            <a:r>
              <a:rPr lang="en-US" altLang="zh-TW" sz="1000" b="1" dirty="0"/>
              <a:t>I2C</a:t>
            </a:r>
            <a:r>
              <a:rPr lang="zh-TW" altLang="en-US" sz="1000" b="1" dirty="0"/>
              <a:t> </a:t>
            </a:r>
            <a:r>
              <a:rPr lang="en-US" altLang="zh-TW" sz="1000" b="1" dirty="0"/>
              <a:t>Slave</a:t>
            </a:r>
            <a:r>
              <a:rPr lang="zh-TW" altLang="en-US" sz="1000" b="1" dirty="0"/>
              <a:t> </a:t>
            </a:r>
            <a:r>
              <a:rPr lang="en-US" altLang="zh-TW" sz="1000" b="1" dirty="0"/>
              <a:t>Open Example</a:t>
            </a:r>
          </a:p>
          <a:p>
            <a:pPr lvl="1">
              <a:buFont typeface="Wingdings" panose="05000000000000000000" pitchFamily="2" charset="2"/>
              <a:buChar char="Ø"/>
            </a:pPr>
            <a:r>
              <a:rPr lang="it-IT" altLang="zh-TW" sz="1000" dirty="0">
                <a:solidFill>
                  <a:schemeClr val="accent6">
                    <a:lumMod val="50000"/>
                  </a:schemeClr>
                </a:solidFill>
              </a:rPr>
              <a:t>mdw_gpio_i2c5_config(eGPIO_CONFIG0);</a:t>
            </a:r>
            <a:endParaRPr lang="en-US" altLang="zh-TW" sz="1000" dirty="0">
              <a:solidFill>
                <a:schemeClr val="accent6">
                  <a:lumMod val="50000"/>
                </a:schemeClr>
              </a:solidFill>
            </a:endParaRPr>
          </a:p>
          <a:p>
            <a:pPr lvl="1">
              <a:buFont typeface="Wingdings" panose="05000000000000000000" pitchFamily="2" charset="2"/>
              <a:buChar char="Ø"/>
            </a:pPr>
            <a:r>
              <a:rPr lang="en-US" altLang="zh-TW" sz="1000" dirty="0">
                <a:solidFill>
                  <a:schemeClr val="accent6">
                    <a:lumMod val="50000"/>
                  </a:schemeClr>
                </a:solidFill>
              </a:rPr>
              <a:t>I2C_Handle_t i2cHandle = mdw_i2c_open(5, </a:t>
            </a:r>
            <a:r>
              <a:rPr lang="en-US" altLang="zh-TW" sz="1000" b="1" dirty="0">
                <a:solidFill>
                  <a:schemeClr val="accent6">
                    <a:lumMod val="50000"/>
                  </a:schemeClr>
                </a:solidFill>
              </a:rPr>
              <a:t>I2C_MODE_SLAVE</a:t>
            </a:r>
            <a:r>
              <a:rPr lang="en-US" altLang="zh-TW" sz="1000" dirty="0">
                <a:solidFill>
                  <a:schemeClr val="accent6">
                    <a:lumMod val="50000"/>
                  </a:schemeClr>
                </a:solidFill>
              </a:rPr>
              <a:t>);</a:t>
            </a:r>
          </a:p>
          <a:p>
            <a:pPr>
              <a:buFont typeface="Wingdings" panose="05000000000000000000" pitchFamily="2" charset="2"/>
              <a:buChar char="n"/>
            </a:pPr>
            <a:r>
              <a:rPr lang="en-US" altLang="zh-TW" sz="1000" b="1" dirty="0"/>
              <a:t>I2</a:t>
            </a:r>
            <a:r>
              <a:rPr lang="zh-TW" altLang="en-US" sz="1000" b="1" dirty="0"/>
              <a:t> </a:t>
            </a:r>
            <a:r>
              <a:rPr lang="en-US" altLang="zh-TW" sz="1000" b="1" dirty="0"/>
              <a:t>Write Example</a:t>
            </a:r>
            <a:endParaRPr lang="da-DK" altLang="zh-TW" sz="1000" dirty="0">
              <a:solidFill>
                <a:schemeClr val="accent6">
                  <a:lumMod val="50000"/>
                </a:schemeClr>
              </a:solidFill>
            </a:endParaRPr>
          </a:p>
          <a:p>
            <a:pPr lvl="1">
              <a:buFont typeface="Wingdings" panose="05000000000000000000" pitchFamily="2" charset="2"/>
              <a:buChar char="Ø"/>
            </a:pPr>
            <a:r>
              <a:rPr lang="en-US" altLang="zh-TW" sz="1000" dirty="0">
                <a:solidFill>
                  <a:schemeClr val="accent6">
                    <a:lumMod val="50000"/>
                  </a:schemeClr>
                </a:solidFill>
              </a:rPr>
              <a:t>#define </a:t>
            </a:r>
            <a:r>
              <a:rPr lang="en-US" altLang="zh-TW" sz="1000" dirty="0" err="1">
                <a:solidFill>
                  <a:schemeClr val="accent6">
                    <a:lumMod val="50000"/>
                  </a:schemeClr>
                </a:solidFill>
              </a:rPr>
              <a:t>TxBuf_Size</a:t>
            </a:r>
            <a:r>
              <a:rPr lang="en-US" altLang="zh-TW" sz="1000" dirty="0">
                <a:solidFill>
                  <a:schemeClr val="accent6">
                    <a:lumMod val="50000"/>
                  </a:schemeClr>
                </a:solidFill>
              </a:rPr>
              <a:t>    (4)</a:t>
            </a:r>
            <a:endParaRPr lang="fr-FR" altLang="zh-TW" sz="1000" dirty="0">
              <a:solidFill>
                <a:schemeClr val="accent6">
                  <a:lumMod val="50000"/>
                </a:schemeClr>
              </a:solidFill>
            </a:endParaRPr>
          </a:p>
          <a:p>
            <a:pPr lvl="1">
              <a:buFont typeface="Wingdings" panose="05000000000000000000" pitchFamily="2" charset="2"/>
              <a:buChar char="Ø"/>
            </a:pPr>
            <a:r>
              <a:rPr lang="da-DK" altLang="zh-TW" sz="1000" dirty="0">
                <a:solidFill>
                  <a:schemeClr val="accent6">
                    <a:lumMod val="50000"/>
                  </a:schemeClr>
                </a:solidFill>
              </a:rPr>
              <a:t>uint8_t tx_reg_video[</a:t>
            </a:r>
            <a:r>
              <a:rPr lang="en-US" altLang="zh-TW" sz="1000" dirty="0">
                <a:solidFill>
                  <a:schemeClr val="accent6">
                    <a:lumMod val="50000"/>
                  </a:schemeClr>
                </a:solidFill>
              </a:rPr>
              <a:t>2</a:t>
            </a:r>
            <a:r>
              <a:rPr lang="da-DK" altLang="zh-TW" sz="1000" dirty="0">
                <a:solidFill>
                  <a:schemeClr val="accent6">
                    <a:lumMod val="50000"/>
                  </a:schemeClr>
                </a:solidFill>
              </a:rPr>
              <a:t>] = {0xBA,0x01};</a:t>
            </a:r>
          </a:p>
          <a:p>
            <a:pPr lvl="1">
              <a:buFont typeface="Wingdings" panose="05000000000000000000" pitchFamily="2" charset="2"/>
              <a:buChar char="Ø"/>
            </a:pPr>
            <a:r>
              <a:rPr lang="da-DK" altLang="zh-TW" sz="1000" dirty="0">
                <a:solidFill>
                  <a:schemeClr val="accent6">
                    <a:lumMod val="50000"/>
                  </a:schemeClr>
                </a:solidFill>
              </a:rPr>
              <a:t>uint8_t tx_data[TxBuf_Size] = {0x11,0x22,0x33,0x44};</a:t>
            </a:r>
          </a:p>
          <a:p>
            <a:pPr lvl="1">
              <a:buFont typeface="Wingdings" panose="05000000000000000000" pitchFamily="2" charset="2"/>
              <a:buChar char="Ø"/>
            </a:pPr>
            <a:r>
              <a:rPr lang="da-DK" altLang="zh-TW" sz="1000" dirty="0">
                <a:solidFill>
                  <a:schemeClr val="accent6">
                    <a:lumMod val="50000"/>
                  </a:schemeClr>
                </a:solidFill>
              </a:rPr>
              <a:t> mdw_i2c_write(i2cHandle, (uint</a:t>
            </a:r>
            <a:r>
              <a:rPr lang="en-US" altLang="zh-TW" sz="1000" dirty="0">
                <a:solidFill>
                  <a:schemeClr val="accent6">
                    <a:lumMod val="50000"/>
                  </a:schemeClr>
                </a:solidFill>
              </a:rPr>
              <a:t>8</a:t>
            </a:r>
            <a:r>
              <a:rPr lang="da-DK" altLang="zh-TW" sz="1000" dirty="0">
                <a:solidFill>
                  <a:schemeClr val="accent6">
                    <a:lumMod val="50000"/>
                  </a:schemeClr>
                </a:solidFill>
              </a:rPr>
              <a:t>_t)tx_reg_video[0],  &amp;tx_data[0], sizeof(tx_data));</a:t>
            </a:r>
          </a:p>
          <a:p>
            <a:pPr>
              <a:buFont typeface="Wingdings" panose="05000000000000000000" pitchFamily="2" charset="2"/>
              <a:buChar char="n"/>
            </a:pPr>
            <a:r>
              <a:rPr lang="en-US" altLang="zh-TW" sz="1000" b="1" dirty="0"/>
              <a:t>I2C</a:t>
            </a:r>
            <a:r>
              <a:rPr lang="zh-TW" altLang="en-US" sz="1000" b="1" dirty="0"/>
              <a:t> </a:t>
            </a:r>
            <a:r>
              <a:rPr lang="en-US" altLang="zh-TW" sz="1000" b="1" dirty="0"/>
              <a:t>Read Example</a:t>
            </a:r>
          </a:p>
          <a:p>
            <a:pPr lvl="1">
              <a:buFont typeface="Wingdings" panose="05000000000000000000" pitchFamily="2" charset="2"/>
              <a:buChar char="Ø"/>
            </a:pPr>
            <a:r>
              <a:rPr lang="en-US" altLang="zh-TW" sz="1000" dirty="0">
                <a:solidFill>
                  <a:schemeClr val="accent6">
                    <a:lumMod val="50000"/>
                  </a:schemeClr>
                </a:solidFill>
              </a:rPr>
              <a:t>#define </a:t>
            </a:r>
            <a:r>
              <a:rPr lang="en-US" altLang="zh-TW" sz="1000" dirty="0" err="1">
                <a:solidFill>
                  <a:schemeClr val="accent6">
                    <a:lumMod val="50000"/>
                  </a:schemeClr>
                </a:solidFill>
              </a:rPr>
              <a:t>RxBuf_Size</a:t>
            </a:r>
            <a:r>
              <a:rPr lang="en-US" altLang="zh-TW" sz="1000" dirty="0">
                <a:solidFill>
                  <a:schemeClr val="accent6">
                    <a:lumMod val="50000"/>
                  </a:schemeClr>
                </a:solidFill>
              </a:rPr>
              <a:t>    (3)</a:t>
            </a:r>
          </a:p>
          <a:p>
            <a:pPr lvl="1">
              <a:buFont typeface="Wingdings" panose="05000000000000000000" pitchFamily="2" charset="2"/>
              <a:buChar char="Ø"/>
            </a:pPr>
            <a:r>
              <a:rPr lang="da-DK" altLang="zh-TW" sz="1000" dirty="0">
                <a:solidFill>
                  <a:schemeClr val="accent6">
                    <a:lumMod val="50000"/>
                  </a:schemeClr>
                </a:solidFill>
              </a:rPr>
              <a:t>uint8_t rx_buf[RxBuf_Size] = {0};</a:t>
            </a:r>
          </a:p>
          <a:p>
            <a:pPr lvl="1">
              <a:buFont typeface="Wingdings" panose="05000000000000000000" pitchFamily="2" charset="2"/>
              <a:buChar char="Ø"/>
            </a:pPr>
            <a:r>
              <a:rPr lang="da-DK" altLang="zh-TW" sz="1000" dirty="0">
                <a:solidFill>
                  <a:schemeClr val="accent6">
                    <a:lumMod val="50000"/>
                  </a:schemeClr>
                </a:solidFill>
              </a:rPr>
              <a:t>mdw_i2c_slave_read_sync(i2cHandle, rx_buf, RxBuf_Size);</a:t>
            </a:r>
            <a:endParaRPr lang="en-US" altLang="zh-TW" sz="1000" dirty="0">
              <a:solidFill>
                <a:schemeClr val="accent6">
                  <a:lumMod val="50000"/>
                </a:schemeClr>
              </a:solidFill>
            </a:endParaRPr>
          </a:p>
          <a:p>
            <a:pPr>
              <a:buFont typeface="Wingdings" panose="05000000000000000000" pitchFamily="2" charset="2"/>
              <a:buChar char="n"/>
            </a:pPr>
            <a:r>
              <a:rPr lang="en-US" altLang="zh-TW" sz="1000" b="1" dirty="0"/>
              <a:t>I2C</a:t>
            </a:r>
            <a:r>
              <a:rPr lang="zh-TW" altLang="en-US" sz="1000" b="1" dirty="0"/>
              <a:t> </a:t>
            </a:r>
            <a:r>
              <a:rPr lang="en-US" altLang="zh-TW" sz="1000" b="1" dirty="0"/>
              <a:t>Close Example</a:t>
            </a:r>
            <a:endParaRPr lang="en-US" altLang="zh-TW" sz="1000" b="1" dirty="0">
              <a:solidFill>
                <a:schemeClr val="accent6">
                  <a:lumMod val="50000"/>
                </a:schemeClr>
              </a:solidFill>
            </a:endParaRPr>
          </a:p>
          <a:p>
            <a:pPr lvl="1">
              <a:buFont typeface="Wingdings" panose="05000000000000000000" pitchFamily="2" charset="2"/>
              <a:buChar char="Ø"/>
            </a:pPr>
            <a:r>
              <a:rPr lang="en-US" altLang="zh-TW" sz="1000" dirty="0">
                <a:solidFill>
                  <a:schemeClr val="accent6">
                    <a:lumMod val="50000"/>
                  </a:schemeClr>
                </a:solidFill>
              </a:rPr>
              <a:t>mdw_i2c_close(i2cHandle);</a:t>
            </a:r>
            <a:endParaRPr lang="en-US" altLang="zh-TW" sz="1000" dirty="0"/>
          </a:p>
        </p:txBody>
      </p:sp>
    </p:spTree>
    <p:extLst>
      <p:ext uri="{BB962C8B-B14F-4D97-AF65-F5344CB8AC3E}">
        <p14:creationId xmlns:p14="http://schemas.microsoft.com/office/powerpoint/2010/main" val="284774677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62ECB7-8AC6-4B66-B40E-6D86A85E7A5F}"/>
              </a:ext>
            </a:extLst>
          </p:cNvPr>
          <p:cNvSpPr>
            <a:spLocks noGrp="1"/>
          </p:cNvSpPr>
          <p:nvPr>
            <p:ph type="title"/>
          </p:nvPr>
        </p:nvSpPr>
        <p:spPr/>
        <p:txBody>
          <a:bodyPr/>
          <a:lstStyle/>
          <a:p>
            <a:r>
              <a:rPr lang="en-US" altLang="zh-TW" dirty="0"/>
              <a:t>REVISION HISTORY – 1 </a:t>
            </a:r>
            <a:endParaRPr lang="zh-TW" altLang="en-US" dirty="0"/>
          </a:p>
        </p:txBody>
      </p:sp>
      <p:sp>
        <p:nvSpPr>
          <p:cNvPr id="3" name="投影片編號版面配置區 2">
            <a:extLst>
              <a:ext uri="{FF2B5EF4-FFF2-40B4-BE49-F238E27FC236}">
                <a16:creationId xmlns:a16="http://schemas.microsoft.com/office/drawing/2014/main" id="{FC4C1F48-760B-46A3-A4E0-409003C65F9E}"/>
              </a:ext>
            </a:extLst>
          </p:cNvPr>
          <p:cNvSpPr>
            <a:spLocks noGrp="1"/>
          </p:cNvSpPr>
          <p:nvPr>
            <p:ph type="sldNum" sz="quarter" idx="12"/>
          </p:nvPr>
        </p:nvSpPr>
        <p:spPr/>
        <p:txBody>
          <a:bodyPr/>
          <a:lstStyle/>
          <a:p>
            <a:pPr>
              <a:defRPr/>
            </a:pPr>
            <a:fld id="{74D1B379-E456-4785-B900-A6205A36BE13}" type="slidenum">
              <a:rPr lang="zh-TW" altLang="en-US" smtClean="0"/>
              <a:pPr>
                <a:defRPr/>
              </a:pPr>
              <a:t>57</a:t>
            </a:fld>
            <a:endParaRPr lang="zh-TW" altLang="en-US"/>
          </a:p>
        </p:txBody>
      </p:sp>
      <p:graphicFrame>
        <p:nvGraphicFramePr>
          <p:cNvPr id="9" name="內容版面配置區 8">
            <a:extLst>
              <a:ext uri="{FF2B5EF4-FFF2-40B4-BE49-F238E27FC236}">
                <a16:creationId xmlns:a16="http://schemas.microsoft.com/office/drawing/2014/main" id="{5D776098-F2FC-4D3A-8D3A-7FE01088D85C}"/>
              </a:ext>
            </a:extLst>
          </p:cNvPr>
          <p:cNvGraphicFramePr>
            <a:graphicFrameLocks noGrp="1"/>
          </p:cNvGraphicFramePr>
          <p:nvPr>
            <p:ph idx="4294967295"/>
            <p:extLst>
              <p:ext uri="{D42A27DB-BD31-4B8C-83A1-F6EECF244321}">
                <p14:modId xmlns:p14="http://schemas.microsoft.com/office/powerpoint/2010/main" val="1413653011"/>
              </p:ext>
            </p:extLst>
          </p:nvPr>
        </p:nvGraphicFramePr>
        <p:xfrm>
          <a:off x="539552" y="1059582"/>
          <a:ext cx="7886700" cy="3302000"/>
        </p:xfrm>
        <a:graphic>
          <a:graphicData uri="http://schemas.openxmlformats.org/drawingml/2006/table">
            <a:tbl>
              <a:tblPr firstRow="1" bandRow="1">
                <a:tableStyleId>{5C22544A-7EE6-4342-B048-85BDC9FD1C3A}</a:tableStyleId>
              </a:tblPr>
              <a:tblGrid>
                <a:gridCol w="914251">
                  <a:extLst>
                    <a:ext uri="{9D8B030D-6E8A-4147-A177-3AD203B41FA5}">
                      <a16:colId xmlns:a16="http://schemas.microsoft.com/office/drawing/2014/main" val="2013319174"/>
                    </a:ext>
                  </a:extLst>
                </a:gridCol>
                <a:gridCol w="936104">
                  <a:extLst>
                    <a:ext uri="{9D8B030D-6E8A-4147-A177-3AD203B41FA5}">
                      <a16:colId xmlns:a16="http://schemas.microsoft.com/office/drawing/2014/main" val="3136544655"/>
                    </a:ext>
                  </a:extLst>
                </a:gridCol>
                <a:gridCol w="1080120">
                  <a:extLst>
                    <a:ext uri="{9D8B030D-6E8A-4147-A177-3AD203B41FA5}">
                      <a16:colId xmlns:a16="http://schemas.microsoft.com/office/drawing/2014/main" val="139245483"/>
                    </a:ext>
                  </a:extLst>
                </a:gridCol>
                <a:gridCol w="4956225">
                  <a:extLst>
                    <a:ext uri="{9D8B030D-6E8A-4147-A177-3AD203B41FA5}">
                      <a16:colId xmlns:a16="http://schemas.microsoft.com/office/drawing/2014/main" val="2087446679"/>
                    </a:ext>
                  </a:extLst>
                </a:gridCol>
              </a:tblGrid>
              <a:tr h="370840">
                <a:tc>
                  <a:txBody>
                    <a:bodyPr/>
                    <a:lstStyle/>
                    <a:p>
                      <a:r>
                        <a:rPr lang="en-US" altLang="zh-TW" sz="1200" b="1" kern="1200" dirty="0">
                          <a:solidFill>
                            <a:schemeClr val="lt1"/>
                          </a:solidFill>
                          <a:effectLst/>
                          <a:latin typeface="+mn-lt"/>
                          <a:ea typeface="+mn-ea"/>
                          <a:cs typeface="+mn-cs"/>
                        </a:rPr>
                        <a:t>Revision</a:t>
                      </a:r>
                      <a:endParaRPr lang="zh-TW" altLang="en-US" sz="1200" dirty="0"/>
                    </a:p>
                  </a:txBody>
                  <a:tcPr/>
                </a:tc>
                <a:tc>
                  <a:txBody>
                    <a:bodyPr/>
                    <a:lstStyle/>
                    <a:p>
                      <a:r>
                        <a:rPr lang="en-US" altLang="zh-TW" sz="1200" dirty="0"/>
                        <a:t>Date</a:t>
                      </a:r>
                      <a:endParaRPr lang="zh-TW" altLang="en-US" sz="1200" dirty="0"/>
                    </a:p>
                  </a:txBody>
                  <a:tcPr/>
                </a:tc>
                <a:tc>
                  <a:txBody>
                    <a:bodyPr/>
                    <a:lstStyle/>
                    <a:p>
                      <a:r>
                        <a:rPr lang="en-US" altLang="zh-TW" sz="1200" dirty="0"/>
                        <a:t>Author</a:t>
                      </a:r>
                      <a:endParaRPr lang="zh-TW" altLang="en-US" sz="1200" dirty="0"/>
                    </a:p>
                  </a:txBody>
                  <a:tcPr/>
                </a:tc>
                <a:tc>
                  <a:txBody>
                    <a:bodyPr/>
                    <a:lstStyle/>
                    <a:p>
                      <a:r>
                        <a:rPr lang="en-US" altLang="zh-TW" sz="1200" dirty="0"/>
                        <a:t>Description</a:t>
                      </a:r>
                      <a:endParaRPr lang="zh-TW" altLang="en-US" sz="1200" dirty="0"/>
                    </a:p>
                  </a:txBody>
                  <a:tcPr/>
                </a:tc>
                <a:extLst>
                  <a:ext uri="{0D108BD9-81ED-4DB2-BD59-A6C34878D82A}">
                    <a16:rowId xmlns:a16="http://schemas.microsoft.com/office/drawing/2014/main" val="1799424981"/>
                  </a:ext>
                </a:extLst>
              </a:tr>
              <a:tr h="370840">
                <a:tc>
                  <a:txBody>
                    <a:bodyPr/>
                    <a:lstStyle/>
                    <a:p>
                      <a:pPr algn="l"/>
                      <a:r>
                        <a:rPr lang="en-US" altLang="zh-TW" sz="1200" dirty="0"/>
                        <a:t>3.0</a:t>
                      </a:r>
                      <a:endParaRPr lang="zh-TW" altLang="en-US" sz="1200" dirty="0"/>
                    </a:p>
                  </a:txBody>
                  <a:tcPr anchor="ctr"/>
                </a:tc>
                <a:tc>
                  <a:txBody>
                    <a:bodyPr/>
                    <a:lstStyle/>
                    <a:p>
                      <a:pPr algn="l"/>
                      <a:r>
                        <a:rPr lang="en-US" altLang="zh-TW" sz="1200" dirty="0"/>
                        <a:t>2024/05/27</a:t>
                      </a:r>
                      <a:endParaRPr lang="zh-TW" altLang="en-US" sz="1200" dirty="0"/>
                    </a:p>
                  </a:txBody>
                  <a:tcPr anchor="ctr"/>
                </a:tc>
                <a:tc>
                  <a:txBody>
                    <a:bodyPr/>
                    <a:lstStyle/>
                    <a:p>
                      <a:pPr algn="l"/>
                      <a:r>
                        <a:rPr lang="en-US" altLang="zh-TW" sz="1200" dirty="0"/>
                        <a:t>Jason SYU</a:t>
                      </a:r>
                      <a:endParaRPr lang="zh-TW" altLang="en-US" sz="1200" dirty="0"/>
                    </a:p>
                  </a:txBody>
                  <a:tcPr anchor="ctr"/>
                </a:tc>
                <a:tc>
                  <a:txBody>
                    <a:bodyPr/>
                    <a:lstStyle/>
                    <a:p>
                      <a:pPr algn="l"/>
                      <a:r>
                        <a:rPr lang="en-US" altLang="zh-TW" sz="1200" dirty="0"/>
                        <a:t>New issued</a:t>
                      </a:r>
                      <a:endParaRPr lang="zh-TW" altLang="en-US" sz="1200" dirty="0"/>
                    </a:p>
                  </a:txBody>
                  <a:tcPr anchor="ctr"/>
                </a:tc>
                <a:extLst>
                  <a:ext uri="{0D108BD9-81ED-4DB2-BD59-A6C34878D82A}">
                    <a16:rowId xmlns:a16="http://schemas.microsoft.com/office/drawing/2014/main" val="991144187"/>
                  </a:ext>
                </a:extLst>
              </a:tr>
              <a:tr h="370840">
                <a:tc>
                  <a:txBody>
                    <a:bodyPr/>
                    <a:lstStyle/>
                    <a:p>
                      <a:pPr algn="l"/>
                      <a:r>
                        <a:rPr lang="en-US" altLang="zh-TW" sz="1200" dirty="0"/>
                        <a:t>3.1</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2024/05/30</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Jason SYU</a:t>
                      </a:r>
                      <a:endParaRPr lang="zh-TW" altLang="en-US" sz="1200" dirty="0"/>
                    </a:p>
                  </a:txBody>
                  <a:tcPr anchor="ctr"/>
                </a:tc>
                <a:tc>
                  <a:txBody>
                    <a:bodyPr/>
                    <a:lstStyle/>
                    <a:p>
                      <a:pPr marL="228600" indent="-228600" algn="l">
                        <a:buAutoNum type="arabicPeriod"/>
                      </a:pPr>
                      <a:r>
                        <a:rPr lang="en-US" altLang="zh-TW" sz="1200" dirty="0"/>
                        <a:t>Modify How to Start VA8801 Flow chart</a:t>
                      </a:r>
                    </a:p>
                    <a:p>
                      <a:pPr marL="228600" indent="-228600" algn="l">
                        <a:buAutoNum type="arabicPeriod"/>
                      </a:pPr>
                      <a:r>
                        <a:rPr lang="en-US" altLang="zh-TW" sz="1200" dirty="0"/>
                        <a:t>Update Self-develop AI Model – How to Modify Target in NPU Project </a:t>
                      </a:r>
                    </a:p>
                    <a:p>
                      <a:pPr marL="228600" indent="-228600" algn="l">
                        <a:buAutoNum type="arabicPeriod"/>
                      </a:pPr>
                      <a:r>
                        <a:rPr lang="en-US" altLang="zh-TW" sz="1200" dirty="0"/>
                        <a:t>Update </a:t>
                      </a:r>
                      <a:r>
                        <a:rPr lang="it-IT" altLang="zh-TW" sz="1200" dirty="0"/>
                        <a:t>VA8801 AI Model zoo Introduction</a:t>
                      </a:r>
                    </a:p>
                    <a:p>
                      <a:pPr marL="228600" indent="-228600" algn="l">
                        <a:buAutoNum type="arabicPeriod"/>
                      </a:pPr>
                      <a:r>
                        <a:rPr lang="it-IT" altLang="zh-TW" sz="1200" dirty="0"/>
                        <a:t>Update </a:t>
                      </a:r>
                      <a:r>
                        <a:rPr lang="en-US" altLang="zh-TW" sz="1200" dirty="0"/>
                        <a:t>How to Update VA8801 Firmware via DFU(Device Firmware Update) Tool </a:t>
                      </a:r>
                      <a:endParaRPr lang="zh-TW" altLang="en-US" sz="1200" dirty="0"/>
                    </a:p>
                  </a:txBody>
                  <a:tcPr anchor="ctr"/>
                </a:tc>
                <a:extLst>
                  <a:ext uri="{0D108BD9-81ED-4DB2-BD59-A6C34878D82A}">
                    <a16:rowId xmlns:a16="http://schemas.microsoft.com/office/drawing/2014/main" val="2732833047"/>
                  </a:ext>
                </a:extLst>
              </a:tr>
              <a:tr h="370840">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3.2</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2024/06/07</a:t>
                      </a: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r>
                        <a:rPr lang="en-US" altLang="zh-TW" sz="1200" dirty="0"/>
                        <a:t>Jason SYU</a:t>
                      </a:r>
                      <a:endParaRPr lang="zh-TW" altLang="en-US" sz="1200" dirty="0"/>
                    </a:p>
                  </a:txBody>
                  <a:tcPr anchor="ctr"/>
                </a:tc>
                <a:tc>
                  <a:txBody>
                    <a:bodyPr/>
                    <a:lstStyle/>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en-US" altLang="zh-TW" sz="1200" dirty="0"/>
                        <a:t>Modify the Outline struct</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it-IT" altLang="zh-TW" sz="1200" dirty="0"/>
                        <a:t>Update </a:t>
                      </a:r>
                      <a:r>
                        <a:rPr lang="en-US" altLang="zh-TW" sz="1200" dirty="0"/>
                        <a:t>How to Update VA8801 Firmware via DFU(Device Firmware Update) Tool – 2 ~ 7</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it-IT" altLang="zh-TW" sz="1200" dirty="0"/>
                        <a:t>Update </a:t>
                      </a:r>
                      <a:r>
                        <a:rPr lang="en-US" altLang="zh-TW" sz="1200" dirty="0"/>
                        <a:t>How to Start Development flow chart</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it-IT" altLang="zh-TW" sz="1200" dirty="0"/>
                        <a:t>Update </a:t>
                      </a:r>
                      <a:r>
                        <a:rPr lang="en-US" altLang="zh-TW" sz="1200" dirty="0"/>
                        <a:t>How to Using Tengen Compiler – 2 ~ 5 </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en-US" altLang="zh-TW" sz="1200" dirty="0"/>
                        <a:t>Update How to Validation AI Model on VA8801 chip via DUT(Device Under Test) Tool – 1 ~2</a:t>
                      </a:r>
                    </a:p>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r>
                        <a:rPr lang="en-US" altLang="zh-TW" sz="1200" dirty="0"/>
                        <a:t>Update Self-develop AI Model – How to Modify SDK Project</a:t>
                      </a:r>
                      <a:endParaRPr lang="zh-TW" altLang="en-US" sz="1200" dirty="0"/>
                    </a:p>
                  </a:txBody>
                  <a:tcPr anchor="ctr"/>
                </a:tc>
                <a:extLst>
                  <a:ext uri="{0D108BD9-81ED-4DB2-BD59-A6C34878D82A}">
                    <a16:rowId xmlns:a16="http://schemas.microsoft.com/office/drawing/2014/main" val="635233849"/>
                  </a:ext>
                </a:extLst>
              </a:tr>
            </a:tbl>
          </a:graphicData>
        </a:graphic>
      </p:graphicFrame>
    </p:spTree>
    <p:extLst>
      <p:ext uri="{BB962C8B-B14F-4D97-AF65-F5344CB8AC3E}">
        <p14:creationId xmlns:p14="http://schemas.microsoft.com/office/powerpoint/2010/main" val="72474326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62ECB7-8AC6-4B66-B40E-6D86A85E7A5F}"/>
              </a:ext>
            </a:extLst>
          </p:cNvPr>
          <p:cNvSpPr>
            <a:spLocks noGrp="1"/>
          </p:cNvSpPr>
          <p:nvPr>
            <p:ph type="title"/>
          </p:nvPr>
        </p:nvSpPr>
        <p:spPr/>
        <p:txBody>
          <a:bodyPr/>
          <a:lstStyle/>
          <a:p>
            <a:r>
              <a:rPr lang="en-US" altLang="zh-TW" dirty="0"/>
              <a:t>REVISION HISTORY – 2 </a:t>
            </a:r>
            <a:endParaRPr lang="zh-TW" altLang="en-US" dirty="0"/>
          </a:p>
        </p:txBody>
      </p:sp>
      <p:sp>
        <p:nvSpPr>
          <p:cNvPr id="3" name="投影片編號版面配置區 2">
            <a:extLst>
              <a:ext uri="{FF2B5EF4-FFF2-40B4-BE49-F238E27FC236}">
                <a16:creationId xmlns:a16="http://schemas.microsoft.com/office/drawing/2014/main" id="{FC4C1F48-760B-46A3-A4E0-409003C65F9E}"/>
              </a:ext>
            </a:extLst>
          </p:cNvPr>
          <p:cNvSpPr>
            <a:spLocks noGrp="1"/>
          </p:cNvSpPr>
          <p:nvPr>
            <p:ph type="sldNum" sz="quarter" idx="12"/>
          </p:nvPr>
        </p:nvSpPr>
        <p:spPr/>
        <p:txBody>
          <a:bodyPr/>
          <a:lstStyle/>
          <a:p>
            <a:pPr>
              <a:defRPr/>
            </a:pPr>
            <a:fld id="{74D1B379-E456-4785-B900-A6205A36BE13}" type="slidenum">
              <a:rPr lang="zh-TW" altLang="en-US" smtClean="0"/>
              <a:pPr>
                <a:defRPr/>
              </a:pPr>
              <a:t>58</a:t>
            </a:fld>
            <a:endParaRPr lang="zh-TW" altLang="en-US"/>
          </a:p>
        </p:txBody>
      </p:sp>
      <p:graphicFrame>
        <p:nvGraphicFramePr>
          <p:cNvPr id="9" name="內容版面配置區 8">
            <a:extLst>
              <a:ext uri="{FF2B5EF4-FFF2-40B4-BE49-F238E27FC236}">
                <a16:creationId xmlns:a16="http://schemas.microsoft.com/office/drawing/2014/main" id="{5D776098-F2FC-4D3A-8D3A-7FE01088D85C}"/>
              </a:ext>
            </a:extLst>
          </p:cNvPr>
          <p:cNvGraphicFramePr>
            <a:graphicFrameLocks noGrp="1"/>
          </p:cNvGraphicFramePr>
          <p:nvPr>
            <p:ph idx="4294967295"/>
            <p:extLst>
              <p:ext uri="{D42A27DB-BD31-4B8C-83A1-F6EECF244321}">
                <p14:modId xmlns:p14="http://schemas.microsoft.com/office/powerpoint/2010/main" val="1013486348"/>
              </p:ext>
            </p:extLst>
          </p:nvPr>
        </p:nvGraphicFramePr>
        <p:xfrm>
          <a:off x="683568" y="1356350"/>
          <a:ext cx="7886700" cy="1935480"/>
        </p:xfrm>
        <a:graphic>
          <a:graphicData uri="http://schemas.openxmlformats.org/drawingml/2006/table">
            <a:tbl>
              <a:tblPr firstRow="1" bandRow="1">
                <a:tableStyleId>{5C22544A-7EE6-4342-B048-85BDC9FD1C3A}</a:tableStyleId>
              </a:tblPr>
              <a:tblGrid>
                <a:gridCol w="914251">
                  <a:extLst>
                    <a:ext uri="{9D8B030D-6E8A-4147-A177-3AD203B41FA5}">
                      <a16:colId xmlns:a16="http://schemas.microsoft.com/office/drawing/2014/main" val="2013319174"/>
                    </a:ext>
                  </a:extLst>
                </a:gridCol>
                <a:gridCol w="936104">
                  <a:extLst>
                    <a:ext uri="{9D8B030D-6E8A-4147-A177-3AD203B41FA5}">
                      <a16:colId xmlns:a16="http://schemas.microsoft.com/office/drawing/2014/main" val="3136544655"/>
                    </a:ext>
                  </a:extLst>
                </a:gridCol>
                <a:gridCol w="1080120">
                  <a:extLst>
                    <a:ext uri="{9D8B030D-6E8A-4147-A177-3AD203B41FA5}">
                      <a16:colId xmlns:a16="http://schemas.microsoft.com/office/drawing/2014/main" val="139245483"/>
                    </a:ext>
                  </a:extLst>
                </a:gridCol>
                <a:gridCol w="4956225">
                  <a:extLst>
                    <a:ext uri="{9D8B030D-6E8A-4147-A177-3AD203B41FA5}">
                      <a16:colId xmlns:a16="http://schemas.microsoft.com/office/drawing/2014/main" val="2087446679"/>
                    </a:ext>
                  </a:extLst>
                </a:gridCol>
              </a:tblGrid>
              <a:tr h="370840">
                <a:tc>
                  <a:txBody>
                    <a:bodyPr/>
                    <a:lstStyle/>
                    <a:p>
                      <a:r>
                        <a:rPr lang="en-US" altLang="zh-TW" sz="1200" b="1" kern="1200" dirty="0">
                          <a:solidFill>
                            <a:schemeClr val="lt1"/>
                          </a:solidFill>
                          <a:effectLst/>
                          <a:latin typeface="+mn-lt"/>
                          <a:ea typeface="+mn-ea"/>
                          <a:cs typeface="+mn-cs"/>
                        </a:rPr>
                        <a:t>Revision</a:t>
                      </a:r>
                      <a:endParaRPr lang="zh-TW" altLang="en-US" sz="1200" dirty="0"/>
                    </a:p>
                  </a:txBody>
                  <a:tcPr/>
                </a:tc>
                <a:tc>
                  <a:txBody>
                    <a:bodyPr/>
                    <a:lstStyle/>
                    <a:p>
                      <a:r>
                        <a:rPr lang="en-US" altLang="zh-TW" sz="1200" dirty="0"/>
                        <a:t>Date</a:t>
                      </a:r>
                      <a:endParaRPr lang="zh-TW" altLang="en-US" sz="1200" dirty="0"/>
                    </a:p>
                  </a:txBody>
                  <a:tcPr/>
                </a:tc>
                <a:tc>
                  <a:txBody>
                    <a:bodyPr/>
                    <a:lstStyle/>
                    <a:p>
                      <a:r>
                        <a:rPr lang="en-US" altLang="zh-TW" sz="1200" dirty="0"/>
                        <a:t>Author</a:t>
                      </a:r>
                      <a:endParaRPr lang="zh-TW" altLang="en-US" sz="1200" dirty="0"/>
                    </a:p>
                  </a:txBody>
                  <a:tcPr/>
                </a:tc>
                <a:tc>
                  <a:txBody>
                    <a:bodyPr/>
                    <a:lstStyle/>
                    <a:p>
                      <a:r>
                        <a:rPr lang="en-US" altLang="zh-TW" sz="1200" dirty="0"/>
                        <a:t>Description</a:t>
                      </a:r>
                      <a:endParaRPr lang="zh-TW" altLang="en-US" sz="1200" dirty="0"/>
                    </a:p>
                  </a:txBody>
                  <a:tcPr/>
                </a:tc>
                <a:extLst>
                  <a:ext uri="{0D108BD9-81ED-4DB2-BD59-A6C34878D82A}">
                    <a16:rowId xmlns:a16="http://schemas.microsoft.com/office/drawing/2014/main" val="1799424981"/>
                  </a:ext>
                </a:extLst>
              </a:tr>
              <a:tr h="370840">
                <a:tc>
                  <a:txBody>
                    <a:bodyPr/>
                    <a:lstStyle/>
                    <a:p>
                      <a:pPr algn="l"/>
                      <a:r>
                        <a:rPr lang="en-US" altLang="zh-TW" sz="1200" dirty="0"/>
                        <a:t>3.3</a:t>
                      </a:r>
                      <a:endParaRPr lang="zh-TW" altLang="en-US" sz="1200" dirty="0"/>
                    </a:p>
                  </a:txBody>
                  <a:tcPr anchor="ctr"/>
                </a:tc>
                <a:tc>
                  <a:txBody>
                    <a:bodyPr/>
                    <a:lstStyle/>
                    <a:p>
                      <a:pPr algn="l"/>
                      <a:r>
                        <a:rPr lang="en-US" altLang="zh-TW" sz="1200" dirty="0"/>
                        <a:t>2024/06/20</a:t>
                      </a:r>
                      <a:endParaRPr lang="zh-TW" altLang="en-US" sz="1200" dirty="0"/>
                    </a:p>
                  </a:txBody>
                  <a:tcPr anchor="ctr"/>
                </a:tc>
                <a:tc>
                  <a:txBody>
                    <a:bodyPr/>
                    <a:lstStyle/>
                    <a:p>
                      <a:pPr algn="l"/>
                      <a:r>
                        <a:rPr lang="en-US" altLang="zh-TW" sz="1200" dirty="0"/>
                        <a:t>Jason SYU</a:t>
                      </a:r>
                      <a:endParaRPr lang="zh-TW" altLang="en-US" sz="1200" dirty="0"/>
                    </a:p>
                  </a:txBody>
                  <a:tcPr anchor="ctr"/>
                </a:tc>
                <a:tc>
                  <a:txBody>
                    <a:bodyPr/>
                    <a:lstStyle/>
                    <a:p>
                      <a:pPr marL="228600" indent="-228600" algn="l">
                        <a:buAutoNum type="arabicPeriod"/>
                      </a:pPr>
                      <a:r>
                        <a:rPr lang="en-US" altLang="zh-TW" sz="1200" dirty="0"/>
                        <a:t>ADD</a:t>
                      </a:r>
                      <a:r>
                        <a:rPr lang="zh-TW" altLang="en-US" sz="1200" dirty="0"/>
                        <a:t> </a:t>
                      </a:r>
                      <a:r>
                        <a:rPr lang="en-US" altLang="zh-TW" sz="1200" dirty="0"/>
                        <a:t>TinyML Project – UART1 Example </a:t>
                      </a:r>
                    </a:p>
                    <a:p>
                      <a:pPr marL="228600" indent="-228600" algn="l">
                        <a:buAutoNum type="arabicPeriod"/>
                      </a:pPr>
                      <a:r>
                        <a:rPr lang="en-US" altLang="zh-TW" sz="1200" dirty="0"/>
                        <a:t>ADD TinyML Project – I2C5 Slave Example</a:t>
                      </a:r>
                    </a:p>
                    <a:p>
                      <a:pPr marL="228600" indent="-228600" algn="l">
                        <a:buAutoNum type="arabicPeriod"/>
                      </a:pPr>
                      <a:r>
                        <a:rPr lang="en-US" altLang="zh-TW" sz="1200" dirty="0"/>
                        <a:t>ADD How to Bring Up </a:t>
                      </a:r>
                      <a:r>
                        <a:rPr lang="en-US" altLang="zh-TW" sz="1200" dirty="0" err="1"/>
                        <a:t>DemoKit</a:t>
                      </a:r>
                      <a:r>
                        <a:rPr lang="en-US" altLang="zh-TW" sz="1200" dirty="0"/>
                        <a:t> Board</a:t>
                      </a:r>
                      <a:r>
                        <a:rPr lang="zh-TW" altLang="en-US" sz="1200" dirty="0"/>
                        <a:t> </a:t>
                      </a:r>
                      <a:r>
                        <a:rPr lang="en-US" altLang="zh-TW" sz="1200" dirty="0"/>
                        <a:t>– 7 ~ 8 for RGB Human detection</a:t>
                      </a:r>
                    </a:p>
                    <a:p>
                      <a:pPr marL="228600" indent="-228600" algn="l">
                        <a:buAutoNum type="arabicPeriod"/>
                      </a:pPr>
                      <a:r>
                        <a:rPr lang="en-US" altLang="zh-TW" sz="1200" dirty="0"/>
                        <a:t>Modify Self-develop AI Model – How to Modify SDK</a:t>
                      </a:r>
                      <a:r>
                        <a:rPr lang="zh-TW" altLang="en-US" sz="1200" dirty="0"/>
                        <a:t> </a:t>
                      </a:r>
                      <a:r>
                        <a:rPr lang="en-US" altLang="zh-TW" sz="1200" dirty="0"/>
                        <a:t>Project</a:t>
                      </a:r>
                      <a:r>
                        <a:rPr lang="zh-TW" altLang="en-US" sz="1200" dirty="0"/>
                        <a:t> </a:t>
                      </a:r>
                      <a:r>
                        <a:rPr lang="en-US" altLang="zh-TW" sz="1200" dirty="0"/>
                        <a:t>chapter</a:t>
                      </a:r>
                      <a:endParaRPr lang="zh-TW" altLang="en-US" sz="1200" dirty="0"/>
                    </a:p>
                  </a:txBody>
                  <a:tcPr anchor="ctr"/>
                </a:tc>
                <a:extLst>
                  <a:ext uri="{0D108BD9-81ED-4DB2-BD59-A6C34878D82A}">
                    <a16:rowId xmlns:a16="http://schemas.microsoft.com/office/drawing/2014/main" val="991144187"/>
                  </a:ext>
                </a:extLst>
              </a:tr>
              <a:tr h="370840">
                <a:tc>
                  <a:txBody>
                    <a:bodyPr/>
                    <a:lstStyle/>
                    <a:p>
                      <a:pPr algn="l"/>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endParaRPr lang="zh-TW" altLang="en-US" sz="1200" dirty="0"/>
                    </a:p>
                  </a:txBody>
                  <a:tcPr anchor="ctr"/>
                </a:tc>
                <a:tc>
                  <a:txBody>
                    <a:bodyPr/>
                    <a:lstStyle/>
                    <a:p>
                      <a:pPr marL="228600" indent="-228600" algn="l">
                        <a:buAutoNum type="arabicPeriod"/>
                      </a:pPr>
                      <a:endParaRPr lang="zh-TW" altLang="en-US" sz="1200" dirty="0"/>
                    </a:p>
                  </a:txBody>
                  <a:tcPr anchor="ctr"/>
                </a:tc>
                <a:extLst>
                  <a:ext uri="{0D108BD9-81ED-4DB2-BD59-A6C34878D82A}">
                    <a16:rowId xmlns:a16="http://schemas.microsoft.com/office/drawing/2014/main" val="2732833047"/>
                  </a:ext>
                </a:extLst>
              </a:tr>
              <a:tr h="370840">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endParaRPr lang="zh-TW" altLang="en-US" sz="1200" dirty="0"/>
                    </a:p>
                  </a:txBody>
                  <a:tcPr anchor="ctr"/>
                </a:tc>
                <a:tc>
                  <a:txBody>
                    <a:bodyPr/>
                    <a:lstStyle/>
                    <a:p>
                      <a:pPr marL="0" marR="0" lvl="0" indent="0" algn="l" defTabSz="583973" rtl="0" eaLnBrk="1" fontAlgn="auto" latinLnBrk="0" hangingPunct="1">
                        <a:lnSpc>
                          <a:spcPct val="100000"/>
                        </a:lnSpc>
                        <a:spcBef>
                          <a:spcPts val="0"/>
                        </a:spcBef>
                        <a:spcAft>
                          <a:spcPts val="0"/>
                        </a:spcAft>
                        <a:buClrTx/>
                        <a:buSzTx/>
                        <a:buFontTx/>
                        <a:buNone/>
                        <a:tabLst/>
                        <a:defRPr/>
                      </a:pPr>
                      <a:endParaRPr lang="zh-TW" altLang="en-US" sz="1200" dirty="0"/>
                    </a:p>
                  </a:txBody>
                  <a:tcPr anchor="ctr"/>
                </a:tc>
                <a:tc>
                  <a:txBody>
                    <a:bodyPr/>
                    <a:lstStyle/>
                    <a:p>
                      <a:pPr marL="228600" marR="0" lvl="0" indent="-228600" algn="l" defTabSz="583973" rtl="0" eaLnBrk="1" fontAlgn="auto" latinLnBrk="0" hangingPunct="1">
                        <a:lnSpc>
                          <a:spcPct val="100000"/>
                        </a:lnSpc>
                        <a:spcBef>
                          <a:spcPts val="0"/>
                        </a:spcBef>
                        <a:spcAft>
                          <a:spcPts val="0"/>
                        </a:spcAft>
                        <a:buClrTx/>
                        <a:buSzTx/>
                        <a:buFont typeface="+mj-lt"/>
                        <a:buAutoNum type="arabicPeriod"/>
                        <a:tabLst/>
                        <a:defRPr/>
                      </a:pPr>
                      <a:endParaRPr lang="zh-TW" altLang="en-US" sz="1200" dirty="0"/>
                    </a:p>
                  </a:txBody>
                  <a:tcPr anchor="ctr"/>
                </a:tc>
                <a:extLst>
                  <a:ext uri="{0D108BD9-81ED-4DB2-BD59-A6C34878D82A}">
                    <a16:rowId xmlns:a16="http://schemas.microsoft.com/office/drawing/2014/main" val="635233849"/>
                  </a:ext>
                </a:extLst>
              </a:tr>
            </a:tbl>
          </a:graphicData>
        </a:graphic>
      </p:graphicFrame>
    </p:spTree>
    <p:extLst>
      <p:ext uri="{BB962C8B-B14F-4D97-AF65-F5344CB8AC3E}">
        <p14:creationId xmlns:p14="http://schemas.microsoft.com/office/powerpoint/2010/main" val="416780297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310756" y="2067694"/>
            <a:ext cx="2534668" cy="769441"/>
          </a:xfrm>
          <a:prstGeom prst="rect">
            <a:avLst/>
          </a:prstGeom>
          <a:noFill/>
          <a:effectLst>
            <a:reflection blurRad="6350" stA="50000" endA="300" endPos="38500" dist="50800" dir="5400000" sy="-100000" algn="bl" rotWithShape="0"/>
          </a:effectLst>
        </p:spPr>
        <p:txBody>
          <a:bodyPr wrap="none">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defRPr/>
            </a:pPr>
            <a:r>
              <a:rPr lang="en-US" altLang="zh-TW" sz="44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Arial" charset="0"/>
              </a:rPr>
              <a:t>THANKS</a:t>
            </a:r>
            <a:endParaRPr lang="zh-TW" altLang="en-US" sz="44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Arial"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58E919-ED8C-4992-9766-6AA7861AFE09}"/>
              </a:ext>
            </a:extLst>
          </p:cNvPr>
          <p:cNvSpPr>
            <a:spLocks noGrp="1"/>
          </p:cNvSpPr>
          <p:nvPr>
            <p:ph type="title"/>
          </p:nvPr>
        </p:nvSpPr>
        <p:spPr>
          <a:xfrm>
            <a:off x="107504" y="190735"/>
            <a:ext cx="7488665" cy="493564"/>
          </a:xfrm>
        </p:spPr>
        <p:txBody>
          <a:bodyPr/>
          <a:lstStyle/>
          <a:p>
            <a:r>
              <a:rPr lang="en-US" altLang="zh-TW" dirty="0"/>
              <a:t>Outline – VA8801 Firmware Update and AI Model Validation Introduction</a:t>
            </a:r>
            <a:endParaRPr lang="zh-TW" altLang="en-US" dirty="0"/>
          </a:p>
        </p:txBody>
      </p:sp>
      <p:sp>
        <p:nvSpPr>
          <p:cNvPr id="3" name="內容版面配置區 2">
            <a:extLst>
              <a:ext uri="{FF2B5EF4-FFF2-40B4-BE49-F238E27FC236}">
                <a16:creationId xmlns:a16="http://schemas.microsoft.com/office/drawing/2014/main" id="{348574C1-4BA4-4B72-87C0-0B9D29D19146}"/>
              </a:ext>
            </a:extLst>
          </p:cNvPr>
          <p:cNvSpPr>
            <a:spLocks noGrp="1"/>
          </p:cNvSpPr>
          <p:nvPr>
            <p:ph idx="1"/>
          </p:nvPr>
        </p:nvSpPr>
        <p:spPr>
          <a:xfrm>
            <a:off x="633413" y="1371600"/>
            <a:ext cx="8403084" cy="3263900"/>
          </a:xfrm>
        </p:spPr>
        <p:txBody>
          <a:bodyPr/>
          <a:lstStyle/>
          <a:p>
            <a:r>
              <a:rPr lang="en-US" altLang="zh-TW" dirty="0"/>
              <a:t>How to Update VA8801 Firmware via DFU(Device Firmware Update) Tool</a:t>
            </a:r>
          </a:p>
          <a:p>
            <a:r>
              <a:rPr lang="en-US" altLang="zh-TW" dirty="0"/>
              <a:t>How to Validation AI Model(.</a:t>
            </a:r>
            <a:r>
              <a:rPr lang="en-US" altLang="zh-TW" dirty="0" err="1"/>
              <a:t>tflite</a:t>
            </a:r>
            <a:r>
              <a:rPr lang="en-US" altLang="zh-TW" dirty="0"/>
              <a:t> int8) on VA8801 chip via DUT(Device Under Test) tool</a:t>
            </a:r>
          </a:p>
        </p:txBody>
      </p:sp>
      <p:sp>
        <p:nvSpPr>
          <p:cNvPr id="4" name="投影片編號版面配置區 3">
            <a:extLst>
              <a:ext uri="{FF2B5EF4-FFF2-40B4-BE49-F238E27FC236}">
                <a16:creationId xmlns:a16="http://schemas.microsoft.com/office/drawing/2014/main" id="{91B4A2F6-8638-45BB-8FF5-AC71B84821CA}"/>
              </a:ext>
            </a:extLst>
          </p:cNvPr>
          <p:cNvSpPr>
            <a:spLocks noGrp="1"/>
          </p:cNvSpPr>
          <p:nvPr>
            <p:ph type="sldNum" sz="quarter" idx="12"/>
          </p:nvPr>
        </p:nvSpPr>
        <p:spPr/>
        <p:txBody>
          <a:bodyPr/>
          <a:lstStyle/>
          <a:p>
            <a:pPr>
              <a:defRPr/>
            </a:pPr>
            <a:fld id="{74D1B379-E456-4785-B900-A6205A36BE13}" type="slidenum">
              <a:rPr lang="zh-TW" altLang="en-US" smtClean="0"/>
              <a:pPr>
                <a:defRPr/>
              </a:pPr>
              <a:t>6</a:t>
            </a:fld>
            <a:endParaRPr lang="zh-TW" altLang="en-US"/>
          </a:p>
        </p:txBody>
      </p:sp>
      <p:grpSp>
        <p:nvGrpSpPr>
          <p:cNvPr id="5" name="群組 4">
            <a:extLst>
              <a:ext uri="{FF2B5EF4-FFF2-40B4-BE49-F238E27FC236}">
                <a16:creationId xmlns:a16="http://schemas.microsoft.com/office/drawing/2014/main" id="{41CC1A75-E632-4249-AB83-5C7708A377A4}"/>
              </a:ext>
            </a:extLst>
          </p:cNvPr>
          <p:cNvGrpSpPr/>
          <p:nvPr/>
        </p:nvGrpSpPr>
        <p:grpSpPr>
          <a:xfrm>
            <a:off x="899592" y="3075806"/>
            <a:ext cx="4463148" cy="1296144"/>
            <a:chOff x="633413" y="2643758"/>
            <a:chExt cx="4463148" cy="1296144"/>
          </a:xfrm>
        </p:grpSpPr>
        <p:sp>
          <p:nvSpPr>
            <p:cNvPr id="7" name="矩形 6">
              <a:extLst>
                <a:ext uri="{FF2B5EF4-FFF2-40B4-BE49-F238E27FC236}">
                  <a16:creationId xmlns:a16="http://schemas.microsoft.com/office/drawing/2014/main" id="{BF9D76EA-E9C3-4DEC-B9FC-BB9EF8D20877}"/>
                </a:ext>
              </a:extLst>
            </p:cNvPr>
            <p:cNvSpPr/>
            <p:nvPr/>
          </p:nvSpPr>
          <p:spPr>
            <a:xfrm>
              <a:off x="702218" y="3147055"/>
              <a:ext cx="1708117" cy="792846"/>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eaLnBrk="1" fontAlgn="auto" hangingPunct="1">
                <a:spcBef>
                  <a:spcPts val="0"/>
                </a:spcBef>
                <a:spcAft>
                  <a:spcPts val="0"/>
                </a:spcAft>
              </a:pPr>
              <a:r>
                <a:rPr lang="en-US" altLang="zh-TW" sz="1600" kern="0" dirty="0">
                  <a:solidFill>
                    <a:schemeClr val="tx2"/>
                  </a:solidFill>
                  <a:ea typeface="新細明體"/>
                </a:rPr>
                <a:t>DFU</a:t>
              </a:r>
              <a:r>
                <a:rPr lang="zh-TW" altLang="en-US" sz="1600" kern="0" dirty="0">
                  <a:solidFill>
                    <a:schemeClr val="tx2"/>
                  </a:solidFill>
                  <a:ea typeface="新細明體"/>
                </a:rPr>
                <a:t> </a:t>
              </a:r>
              <a:r>
                <a:rPr lang="en-US" altLang="zh-TW" sz="1600" kern="0" dirty="0">
                  <a:solidFill>
                    <a:schemeClr val="tx2"/>
                  </a:solidFill>
                  <a:ea typeface="新細明體"/>
                </a:rPr>
                <a:t>Tool </a:t>
              </a:r>
            </a:p>
            <a:p>
              <a:pPr algn="ctr" eaLnBrk="1" fontAlgn="auto" hangingPunct="1">
                <a:spcBef>
                  <a:spcPts val="0"/>
                </a:spcBef>
                <a:spcAft>
                  <a:spcPts val="0"/>
                </a:spcAft>
              </a:pPr>
              <a:r>
                <a:rPr lang="en-US" altLang="zh-TW" sz="1600" kern="0" dirty="0">
                  <a:solidFill>
                    <a:schemeClr val="tx2"/>
                  </a:solidFill>
                  <a:ea typeface="新細明體"/>
                </a:rPr>
                <a:t>Update VA8801 Firmware</a:t>
              </a:r>
            </a:p>
          </p:txBody>
        </p:sp>
        <p:sp>
          <p:nvSpPr>
            <p:cNvPr id="10" name="箭號: 向右 9">
              <a:extLst>
                <a:ext uri="{FF2B5EF4-FFF2-40B4-BE49-F238E27FC236}">
                  <a16:creationId xmlns:a16="http://schemas.microsoft.com/office/drawing/2014/main" id="{21DEF8C3-A22C-4183-9E6A-29BE8CAC48F5}"/>
                </a:ext>
              </a:extLst>
            </p:cNvPr>
            <p:cNvSpPr/>
            <p:nvPr/>
          </p:nvSpPr>
          <p:spPr>
            <a:xfrm>
              <a:off x="2505621" y="3327847"/>
              <a:ext cx="441348" cy="431260"/>
            </a:xfrm>
            <a:prstGeom prst="rightArrow">
              <a:avLst/>
            </a:prstGeom>
            <a:ln/>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1" fontAlgn="auto" hangingPunct="1">
                <a:spcBef>
                  <a:spcPts val="0"/>
                </a:spcBef>
                <a:spcAft>
                  <a:spcPts val="0"/>
                </a:spcAft>
              </a:pPr>
              <a:endParaRPr lang="zh-TW" altLang="en-US" sz="1600" b="1" kern="0" dirty="0">
                <a:ln w="22225">
                  <a:solidFill>
                    <a:schemeClr val="accent2"/>
                  </a:solidFill>
                  <a:prstDash val="solid"/>
                </a:ln>
                <a:solidFill>
                  <a:schemeClr val="accent2">
                    <a:lumMod val="40000"/>
                    <a:lumOff val="60000"/>
                  </a:schemeClr>
                </a:solidFill>
                <a:latin typeface="Calibri"/>
                <a:ea typeface="新細明體"/>
              </a:endParaRPr>
            </a:p>
          </p:txBody>
        </p:sp>
        <p:sp>
          <p:nvSpPr>
            <p:cNvPr id="12" name="矩形 11">
              <a:extLst>
                <a:ext uri="{FF2B5EF4-FFF2-40B4-BE49-F238E27FC236}">
                  <a16:creationId xmlns:a16="http://schemas.microsoft.com/office/drawing/2014/main" id="{BD7633F5-243E-4228-AA90-75A0F52AF544}"/>
                </a:ext>
              </a:extLst>
            </p:cNvPr>
            <p:cNvSpPr/>
            <p:nvPr/>
          </p:nvSpPr>
          <p:spPr>
            <a:xfrm>
              <a:off x="633413" y="2643758"/>
              <a:ext cx="1200970" cy="400110"/>
            </a:xfrm>
            <a:prstGeom prst="rect">
              <a:avLst/>
            </a:prstGeom>
          </p:spPr>
          <p:txBody>
            <a:bodyPr wrap="none">
              <a:spAutoFit/>
            </a:bodyPr>
            <a:lstStyle/>
            <a:p>
              <a:r>
                <a:rPr lang="en-US" altLang="zh-TW" sz="2000" dirty="0">
                  <a:solidFill>
                    <a:srgbClr val="7030A0"/>
                  </a:solidFill>
                  <a:latin typeface="Comic Sans MS" panose="030F0702030302020204" pitchFamily="66" charset="0"/>
                </a:rPr>
                <a:t>Starting</a:t>
              </a:r>
              <a:endParaRPr lang="zh-TW" altLang="en-US" sz="2000" dirty="0">
                <a:solidFill>
                  <a:srgbClr val="7030A0"/>
                </a:solidFill>
                <a:latin typeface="Comic Sans MS" panose="030F0702030302020204" pitchFamily="66" charset="0"/>
              </a:endParaRPr>
            </a:p>
          </p:txBody>
        </p:sp>
        <p:sp>
          <p:nvSpPr>
            <p:cNvPr id="14" name="矩形 13">
              <a:extLst>
                <a:ext uri="{FF2B5EF4-FFF2-40B4-BE49-F238E27FC236}">
                  <a16:creationId xmlns:a16="http://schemas.microsoft.com/office/drawing/2014/main" id="{3D8CB6FB-CB17-41AD-BDBB-184335AB98B6}"/>
                </a:ext>
              </a:extLst>
            </p:cNvPr>
            <p:cNvSpPr/>
            <p:nvPr/>
          </p:nvSpPr>
          <p:spPr>
            <a:xfrm>
              <a:off x="3042255" y="3147055"/>
              <a:ext cx="2054306" cy="792847"/>
            </a:xfrm>
            <a:prstGeom prst="rect">
              <a:avLst/>
            </a:prstGeom>
            <a:ln/>
          </p:spPr>
          <p:style>
            <a:lnRef idx="2">
              <a:schemeClr val="dk1"/>
            </a:lnRef>
            <a:fillRef idx="1">
              <a:schemeClr val="lt1"/>
            </a:fillRef>
            <a:effectRef idx="0">
              <a:schemeClr val="dk1"/>
            </a:effectRef>
            <a:fontRef idx="minor">
              <a:schemeClr val="dk1"/>
            </a:fontRef>
          </p:style>
          <p:txBody>
            <a:bodyPr wrap="square" rtlCol="0" anchor="t"/>
            <a:lstStyle/>
            <a:p>
              <a:pPr algn="ctr" fontAlgn="auto">
                <a:spcBef>
                  <a:spcPts val="0"/>
                </a:spcBef>
                <a:spcAft>
                  <a:spcPts val="0"/>
                </a:spcAft>
              </a:pPr>
              <a:r>
                <a:rPr lang="en-US" altLang="zh-TW" sz="1600" kern="0" dirty="0">
                  <a:solidFill>
                    <a:schemeClr val="tx2"/>
                  </a:solidFill>
                  <a:ea typeface="新細明體"/>
                </a:rPr>
                <a:t>DUT Tool</a:t>
              </a:r>
            </a:p>
            <a:p>
              <a:pPr algn="ctr" fontAlgn="auto">
                <a:spcBef>
                  <a:spcPts val="0"/>
                </a:spcBef>
                <a:spcAft>
                  <a:spcPts val="0"/>
                </a:spcAft>
              </a:pPr>
              <a:r>
                <a:rPr lang="en-US" altLang="zh-TW" sz="1600" kern="0" dirty="0">
                  <a:solidFill>
                    <a:schemeClr val="tx2"/>
                  </a:solidFill>
                  <a:ea typeface="新細明體"/>
                </a:rPr>
                <a:t>Validation TFLite INT8</a:t>
              </a:r>
            </a:p>
            <a:p>
              <a:pPr algn="ctr" fontAlgn="auto">
                <a:spcBef>
                  <a:spcPts val="0"/>
                </a:spcBef>
                <a:spcAft>
                  <a:spcPts val="0"/>
                </a:spcAft>
              </a:pPr>
              <a:r>
                <a:rPr lang="en-US" altLang="zh-TW" sz="1600" kern="0" dirty="0">
                  <a:solidFill>
                    <a:schemeClr val="tx2"/>
                  </a:solidFill>
                  <a:ea typeface="新細明體"/>
                </a:rPr>
                <a:t>Model on Chip</a:t>
              </a:r>
            </a:p>
          </p:txBody>
        </p:sp>
      </p:grpSp>
    </p:spTree>
    <p:extLst>
      <p:ext uri="{BB962C8B-B14F-4D97-AF65-F5344CB8AC3E}">
        <p14:creationId xmlns:p14="http://schemas.microsoft.com/office/powerpoint/2010/main" val="648230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88FB708-1EA2-4F8D-8593-7D4BC07DEDD1}"/>
              </a:ext>
            </a:extLst>
          </p:cNvPr>
          <p:cNvSpPr>
            <a:spLocks noGrp="1"/>
          </p:cNvSpPr>
          <p:nvPr>
            <p:ph type="title"/>
          </p:nvPr>
        </p:nvSpPr>
        <p:spPr>
          <a:xfrm>
            <a:off x="0" y="3147814"/>
            <a:ext cx="9144000" cy="493564"/>
          </a:xfrm>
        </p:spPr>
        <p:txBody>
          <a:bodyPr/>
          <a:lstStyle/>
          <a:p>
            <a:r>
              <a:rPr lang="en-US" altLang="zh-TW" dirty="0"/>
              <a:t>VA8801 AI Chip Introduction</a:t>
            </a:r>
            <a:br>
              <a:rPr lang="en-US" altLang="zh-TW" dirty="0"/>
            </a:br>
            <a:endParaRPr lang="zh-TW" altLang="en-US" dirty="0"/>
          </a:p>
        </p:txBody>
      </p:sp>
      <p:sp>
        <p:nvSpPr>
          <p:cNvPr id="4" name="投影片編號版面配置區 3">
            <a:extLst>
              <a:ext uri="{FF2B5EF4-FFF2-40B4-BE49-F238E27FC236}">
                <a16:creationId xmlns:a16="http://schemas.microsoft.com/office/drawing/2014/main" id="{CDB7391B-CDAF-41A9-9AE2-C603FFA0C5DF}"/>
              </a:ext>
            </a:extLst>
          </p:cNvPr>
          <p:cNvSpPr>
            <a:spLocks noGrp="1"/>
          </p:cNvSpPr>
          <p:nvPr>
            <p:ph type="sldNum" sz="quarter" idx="4294967295"/>
          </p:nvPr>
        </p:nvSpPr>
        <p:spPr>
          <a:xfrm>
            <a:off x="7010400" y="4767263"/>
            <a:ext cx="2133600" cy="274637"/>
          </a:xfrm>
        </p:spPr>
        <p:txBody>
          <a:bodyPr/>
          <a:lstStyle/>
          <a:p>
            <a:pPr>
              <a:defRPr/>
            </a:pPr>
            <a:fld id="{74D1B379-E456-4785-B900-A6205A36BE13}" type="slidenum">
              <a:rPr lang="zh-TW" altLang="en-US" smtClean="0"/>
              <a:pPr>
                <a:defRPr/>
              </a:pPr>
              <a:t>7</a:t>
            </a:fld>
            <a:endParaRPr lang="zh-TW" altLang="en-US"/>
          </a:p>
        </p:txBody>
      </p:sp>
    </p:spTree>
    <p:extLst>
      <p:ext uri="{BB962C8B-B14F-4D97-AF65-F5344CB8AC3E}">
        <p14:creationId xmlns:p14="http://schemas.microsoft.com/office/powerpoint/2010/main" val="996490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555C4C0-3E2D-48EB-896E-330DE9E22C46}"/>
              </a:ext>
            </a:extLst>
          </p:cNvPr>
          <p:cNvSpPr>
            <a:spLocks noGrp="1"/>
          </p:cNvSpPr>
          <p:nvPr>
            <p:ph type="title"/>
          </p:nvPr>
        </p:nvSpPr>
        <p:spPr/>
        <p:txBody>
          <a:bodyPr/>
          <a:lstStyle/>
          <a:p>
            <a:r>
              <a:rPr lang="en-US" altLang="zh-TW" dirty="0"/>
              <a:t>VA8801 SDK Directory Introduction – 1 </a:t>
            </a:r>
            <a:endParaRPr lang="zh-TW" altLang="en-US" dirty="0"/>
          </a:p>
        </p:txBody>
      </p:sp>
      <p:sp>
        <p:nvSpPr>
          <p:cNvPr id="3" name="投影片編號版面配置區 2">
            <a:extLst>
              <a:ext uri="{FF2B5EF4-FFF2-40B4-BE49-F238E27FC236}">
                <a16:creationId xmlns:a16="http://schemas.microsoft.com/office/drawing/2014/main" id="{E72C3512-255F-4265-A5A5-4E80F4CEE18E}"/>
              </a:ext>
            </a:extLst>
          </p:cNvPr>
          <p:cNvSpPr>
            <a:spLocks noGrp="1"/>
          </p:cNvSpPr>
          <p:nvPr>
            <p:ph type="sldNum" sz="quarter" idx="12"/>
          </p:nvPr>
        </p:nvSpPr>
        <p:spPr/>
        <p:txBody>
          <a:bodyPr/>
          <a:lstStyle/>
          <a:p>
            <a:pPr>
              <a:defRPr/>
            </a:pPr>
            <a:fld id="{74D1B379-E456-4785-B900-A6205A36BE13}" type="slidenum">
              <a:rPr lang="zh-TW" altLang="en-US" smtClean="0"/>
              <a:pPr>
                <a:defRPr/>
              </a:pPr>
              <a:t>8</a:t>
            </a:fld>
            <a:endParaRPr lang="zh-TW" altLang="en-US"/>
          </a:p>
        </p:txBody>
      </p:sp>
      <p:graphicFrame>
        <p:nvGraphicFramePr>
          <p:cNvPr id="4" name="表格 3">
            <a:extLst>
              <a:ext uri="{FF2B5EF4-FFF2-40B4-BE49-F238E27FC236}">
                <a16:creationId xmlns:a16="http://schemas.microsoft.com/office/drawing/2014/main" id="{E2FF0F9E-22C2-4849-B6B6-D32902CAC49A}"/>
              </a:ext>
            </a:extLst>
          </p:cNvPr>
          <p:cNvGraphicFramePr>
            <a:graphicFrameLocks noGrp="1"/>
          </p:cNvGraphicFramePr>
          <p:nvPr>
            <p:extLst/>
          </p:nvPr>
        </p:nvGraphicFramePr>
        <p:xfrm>
          <a:off x="683568" y="1203598"/>
          <a:ext cx="8208912" cy="3383280"/>
        </p:xfrm>
        <a:graphic>
          <a:graphicData uri="http://schemas.openxmlformats.org/drawingml/2006/table">
            <a:tbl>
              <a:tblPr firstRow="1" bandRow="1">
                <a:tableStyleId>{5C22544A-7EE6-4342-B048-85BDC9FD1C3A}</a:tableStyleId>
              </a:tblPr>
              <a:tblGrid>
                <a:gridCol w="1152128">
                  <a:extLst>
                    <a:ext uri="{9D8B030D-6E8A-4147-A177-3AD203B41FA5}">
                      <a16:colId xmlns:a16="http://schemas.microsoft.com/office/drawing/2014/main" val="3337535987"/>
                    </a:ext>
                  </a:extLst>
                </a:gridCol>
                <a:gridCol w="7056784">
                  <a:extLst>
                    <a:ext uri="{9D8B030D-6E8A-4147-A177-3AD203B41FA5}">
                      <a16:colId xmlns:a16="http://schemas.microsoft.com/office/drawing/2014/main" val="3133476087"/>
                    </a:ext>
                  </a:extLst>
                </a:gridCol>
              </a:tblGrid>
              <a:tr h="0">
                <a:tc>
                  <a:txBody>
                    <a:bodyPr/>
                    <a:lstStyle/>
                    <a:p>
                      <a:r>
                        <a:rPr lang="en-US" altLang="zh-TW" sz="1200" dirty="0"/>
                        <a:t>Folder</a:t>
                      </a:r>
                      <a:endParaRPr lang="zh-TW" altLang="en-US" sz="1200" dirty="0"/>
                    </a:p>
                  </a:txBody>
                  <a:tcPr/>
                </a:tc>
                <a:tc>
                  <a:txBody>
                    <a:bodyPr/>
                    <a:lstStyle/>
                    <a:p>
                      <a:r>
                        <a:rPr lang="en-US" altLang="zh-TW" sz="1200" dirty="0"/>
                        <a:t>Description</a:t>
                      </a:r>
                      <a:endParaRPr lang="zh-TW" altLang="en-US" sz="1200" dirty="0"/>
                    </a:p>
                  </a:txBody>
                  <a:tcPr/>
                </a:tc>
                <a:extLst>
                  <a:ext uri="{0D108BD9-81ED-4DB2-BD59-A6C34878D82A}">
                    <a16:rowId xmlns:a16="http://schemas.microsoft.com/office/drawing/2014/main" val="1393102071"/>
                  </a:ext>
                </a:extLst>
              </a:tr>
              <a:tr h="0">
                <a:tc>
                  <a:txBody>
                    <a:bodyPr/>
                    <a:lstStyle/>
                    <a:p>
                      <a:r>
                        <a:rPr lang="en-US" altLang="zh-TW" sz="1200" dirty="0"/>
                        <a:t>AI Models</a:t>
                      </a:r>
                      <a:endParaRPr lang="zh-TW" altLang="en-US" sz="1200" dirty="0"/>
                    </a:p>
                  </a:txBody>
                  <a:tcPr anchor="ctr"/>
                </a:tc>
                <a:tc>
                  <a:txBody>
                    <a:bodyPr/>
                    <a:lstStyle/>
                    <a:p>
                      <a:r>
                        <a:rPr lang="en-US" altLang="zh-TW" sz="1200" dirty="0" err="1"/>
                        <a:t>Fitipower</a:t>
                      </a:r>
                      <a:r>
                        <a:rPr lang="en-US" altLang="zh-TW" sz="1200" dirty="0"/>
                        <a:t> AI</a:t>
                      </a:r>
                      <a:r>
                        <a:rPr lang="zh-TW" altLang="en-US" sz="1200" dirty="0"/>
                        <a:t> </a:t>
                      </a:r>
                      <a:r>
                        <a:rPr lang="en-US" altLang="zh-TW" sz="1200" dirty="0"/>
                        <a:t>Model </a:t>
                      </a:r>
                      <a:r>
                        <a:rPr lang="en-US" altLang="zh-TW" sz="1200" dirty="0" err="1"/>
                        <a:t>ModeCard</a:t>
                      </a:r>
                      <a:endParaRPr lang="en-US" altLang="zh-TW" sz="1200" dirty="0"/>
                    </a:p>
                    <a:p>
                      <a:pPr marL="228600" indent="-228600">
                        <a:buFont typeface="+mj-lt"/>
                        <a:buAutoNum type="arabicPeriod"/>
                      </a:pPr>
                      <a:r>
                        <a:rPr lang="en-US" altLang="zh-TW" sz="1200" dirty="0"/>
                        <a:t>A+V : Abnormal sound + Human detection</a:t>
                      </a:r>
                    </a:p>
                    <a:p>
                      <a:pPr marL="228600" indent="-228600">
                        <a:buFont typeface="+mj-lt"/>
                        <a:buAutoNum type="arabicPeriod"/>
                      </a:pPr>
                      <a:r>
                        <a:rPr lang="en-US" altLang="zh-TW" sz="1200" dirty="0" err="1"/>
                        <a:t>Face_detection</a:t>
                      </a:r>
                      <a:endParaRPr lang="en-US" altLang="zh-TW" sz="1200" dirty="0"/>
                    </a:p>
                    <a:p>
                      <a:pPr marL="228600" indent="-228600">
                        <a:buFont typeface="+mj-lt"/>
                        <a:buAutoNum type="arabicPeriod"/>
                      </a:pPr>
                      <a:r>
                        <a:rPr lang="en-US" altLang="zh-TW" sz="1200" dirty="0"/>
                        <a:t>Gesture</a:t>
                      </a:r>
                    </a:p>
                    <a:p>
                      <a:pPr marL="0" indent="0">
                        <a:buFont typeface="+mj-lt"/>
                        <a:buNone/>
                      </a:pPr>
                      <a:r>
                        <a:rPr lang="en-US" altLang="zh-TW" sz="1200" dirty="0">
                          <a:hlinkClick r:id="rId2"/>
                        </a:rPr>
                        <a:t>https://github.com/FITI-HCITA/VA8801_Model_Zoo</a:t>
                      </a:r>
                      <a:endParaRPr lang="en-US" altLang="zh-TW" sz="1200" dirty="0"/>
                    </a:p>
                  </a:txBody>
                  <a:tcPr/>
                </a:tc>
                <a:extLst>
                  <a:ext uri="{0D108BD9-81ED-4DB2-BD59-A6C34878D82A}">
                    <a16:rowId xmlns:a16="http://schemas.microsoft.com/office/drawing/2014/main" val="1947286209"/>
                  </a:ext>
                </a:extLst>
              </a:tr>
              <a:tr h="0">
                <a:tc>
                  <a:txBody>
                    <a:bodyPr/>
                    <a:lstStyle/>
                    <a:p>
                      <a:r>
                        <a:rPr lang="en-US" altLang="zh-TW" sz="1200" dirty="0"/>
                        <a:t>BSP</a:t>
                      </a:r>
                      <a:endParaRPr lang="zh-TW" altLang="en-US" sz="1200" dirty="0"/>
                    </a:p>
                  </a:txBody>
                  <a:tcPr anchor="ctr"/>
                </a:tc>
                <a:tc>
                  <a:txBody>
                    <a:bodyPr/>
                    <a:lstStyle/>
                    <a:p>
                      <a:r>
                        <a:rPr lang="en-US" altLang="zh-TW" sz="1200" dirty="0"/>
                        <a:t>VA8801 BSP introduction </a:t>
                      </a:r>
                      <a:endParaRPr lang="zh-TW" altLang="en-US" sz="1200" dirty="0"/>
                    </a:p>
                  </a:txBody>
                  <a:tcPr/>
                </a:tc>
                <a:extLst>
                  <a:ext uri="{0D108BD9-81ED-4DB2-BD59-A6C34878D82A}">
                    <a16:rowId xmlns:a16="http://schemas.microsoft.com/office/drawing/2014/main" val="3107160106"/>
                  </a:ext>
                </a:extLst>
              </a:tr>
              <a:tr h="0">
                <a:tc>
                  <a:txBody>
                    <a:bodyPr/>
                    <a:lstStyle/>
                    <a:p>
                      <a:r>
                        <a:rPr lang="en-US" altLang="zh-TW" sz="1200" dirty="0"/>
                        <a:t>Code</a:t>
                      </a:r>
                      <a:endParaRPr lang="zh-TW" altLang="en-US" sz="1200" dirty="0"/>
                    </a:p>
                  </a:txBody>
                  <a:tcPr anchor="ctr"/>
                </a:tc>
                <a:tc>
                  <a:txBody>
                    <a:bodyPr/>
                    <a:lstStyle/>
                    <a:p>
                      <a:r>
                        <a:rPr lang="en-US" altLang="zh-TW" sz="1200" dirty="0"/>
                        <a:t>VA8801 SDK Source code</a:t>
                      </a:r>
                      <a:endParaRPr lang="zh-TW" altLang="en-US" sz="1200" dirty="0"/>
                    </a:p>
                  </a:txBody>
                  <a:tcPr/>
                </a:tc>
                <a:extLst>
                  <a:ext uri="{0D108BD9-81ED-4DB2-BD59-A6C34878D82A}">
                    <a16:rowId xmlns:a16="http://schemas.microsoft.com/office/drawing/2014/main" val="3137946394"/>
                  </a:ext>
                </a:extLst>
              </a:tr>
              <a:tr h="0">
                <a:tc>
                  <a:txBody>
                    <a:bodyPr/>
                    <a:lstStyle/>
                    <a:p>
                      <a:r>
                        <a:rPr lang="en-US" altLang="zh-TW" sz="1200" dirty="0"/>
                        <a:t>Demo Tool</a:t>
                      </a:r>
                      <a:endParaRPr lang="zh-TW" altLang="en-US" sz="1200" dirty="0"/>
                    </a:p>
                  </a:txBody>
                  <a:tcPr anchor="ctr"/>
                </a:tc>
                <a:tc>
                  <a:txBody>
                    <a:bodyPr/>
                    <a:lstStyle/>
                    <a:p>
                      <a:r>
                        <a:rPr lang="en-US" altLang="zh-TW" sz="1200" dirty="0"/>
                        <a:t>Display the result image after AI inference. Ex. Detect a human face and enclose it with a bounding box.</a:t>
                      </a:r>
                      <a:endParaRPr lang="zh-TW" altLang="en-US" sz="1200" dirty="0"/>
                    </a:p>
                  </a:txBody>
                  <a:tcPr/>
                </a:tc>
                <a:extLst>
                  <a:ext uri="{0D108BD9-81ED-4DB2-BD59-A6C34878D82A}">
                    <a16:rowId xmlns:a16="http://schemas.microsoft.com/office/drawing/2014/main" val="3728365562"/>
                  </a:ext>
                </a:extLst>
              </a:tr>
              <a:tr h="0">
                <a:tc>
                  <a:txBody>
                    <a:bodyPr/>
                    <a:lstStyle/>
                    <a:p>
                      <a:r>
                        <a:rPr lang="en-US" altLang="zh-TW" sz="1200" dirty="0">
                          <a:solidFill>
                            <a:schemeClr val="tx1"/>
                          </a:solidFill>
                        </a:rPr>
                        <a:t>DFU Tool</a:t>
                      </a:r>
                      <a:endParaRPr lang="zh-TW" altLang="en-US" sz="1200" dirty="0">
                        <a:solidFill>
                          <a:schemeClr val="tx1"/>
                        </a:solidFill>
                      </a:endParaRPr>
                    </a:p>
                  </a:txBody>
                  <a:tcPr anchor="ctr"/>
                </a:tc>
                <a:tc>
                  <a:txBody>
                    <a:bodyPr/>
                    <a:lstStyle/>
                    <a:p>
                      <a:pPr marL="0" indent="0">
                        <a:buNone/>
                      </a:pPr>
                      <a:r>
                        <a:rPr lang="en-US" altLang="zh-TW" sz="1200" dirty="0">
                          <a:solidFill>
                            <a:schemeClr val="tx1"/>
                          </a:solidFill>
                        </a:rPr>
                        <a:t>Device Firmware Update(DFU) tool via USB update VA8801 firmware</a:t>
                      </a:r>
                    </a:p>
                  </a:txBody>
                  <a:tcPr/>
                </a:tc>
                <a:extLst>
                  <a:ext uri="{0D108BD9-81ED-4DB2-BD59-A6C34878D82A}">
                    <a16:rowId xmlns:a16="http://schemas.microsoft.com/office/drawing/2014/main" val="2713451404"/>
                  </a:ext>
                </a:extLst>
              </a:tr>
              <a:tr h="0">
                <a:tc>
                  <a:txBody>
                    <a:bodyPr/>
                    <a:lstStyle/>
                    <a:p>
                      <a:r>
                        <a:rPr lang="en-US" altLang="zh-TW" sz="1200" dirty="0"/>
                        <a:t>Doc</a:t>
                      </a:r>
                      <a:endParaRPr lang="zh-TW" altLang="en-US" sz="1200" dirty="0"/>
                    </a:p>
                  </a:txBody>
                  <a:tcPr anchor="ctr"/>
                </a:tc>
                <a:tc>
                  <a:txBody>
                    <a:bodyPr/>
                    <a:lstStyle/>
                    <a:p>
                      <a:pPr marL="228600" indent="-228600">
                        <a:buFont typeface="+mj-lt"/>
                        <a:buAutoNum type="arabicPeriod"/>
                      </a:pPr>
                      <a:r>
                        <a:rPr lang="en-US" altLang="zh-TW" sz="1200" dirty="0"/>
                        <a:t>VA8801 Video CDM_ROI</a:t>
                      </a:r>
                      <a:r>
                        <a:rPr lang="zh-TW" altLang="en-US" sz="1200" dirty="0"/>
                        <a:t> </a:t>
                      </a:r>
                      <a:r>
                        <a:rPr lang="en-US" altLang="zh-TW" sz="1200" dirty="0"/>
                        <a:t>User guide</a:t>
                      </a:r>
                    </a:p>
                    <a:p>
                      <a:pPr marL="228600" indent="-228600">
                        <a:buFont typeface="+mj-lt"/>
                        <a:buAutoNum type="arabicPeriod"/>
                      </a:pPr>
                      <a:r>
                        <a:rPr lang="en-US" altLang="zh-TW" sz="1200" dirty="0"/>
                        <a:t>VA8801 Datasheet</a:t>
                      </a:r>
                    </a:p>
                    <a:p>
                      <a:pPr marL="228600" indent="-228600">
                        <a:buFont typeface="+mj-lt"/>
                        <a:buAutoNum type="arabicPeriod"/>
                      </a:pPr>
                      <a:r>
                        <a:rPr lang="en-US" altLang="zh-TW" sz="1200" dirty="0"/>
                        <a:t>Tengen DLA doc</a:t>
                      </a:r>
                    </a:p>
                    <a:p>
                      <a:pPr marL="228600" indent="-228600">
                        <a:buFont typeface="+mj-lt"/>
                        <a:buAutoNum type="arabicPeriod"/>
                      </a:pPr>
                      <a:r>
                        <a:rPr lang="en-US" altLang="zh-TW" sz="1200" dirty="0"/>
                        <a:t>SDK SW API comment doc</a:t>
                      </a:r>
                    </a:p>
                    <a:p>
                      <a:pPr marL="228600" indent="-228600">
                        <a:buFont typeface="+mj-lt"/>
                        <a:buAutoNum type="arabicPeriod"/>
                      </a:pPr>
                      <a:r>
                        <a:rPr lang="en-US" altLang="zh-TW" sz="1200" dirty="0" err="1"/>
                        <a:t>VSCode</a:t>
                      </a:r>
                      <a:r>
                        <a:rPr lang="en-US" altLang="zh-TW" sz="1200" dirty="0"/>
                        <a:t> for Development VA8801 IDE</a:t>
                      </a:r>
                      <a:endParaRPr lang="zh-TW" altLang="en-US" sz="1200" dirty="0"/>
                    </a:p>
                  </a:txBody>
                  <a:tcPr/>
                </a:tc>
                <a:extLst>
                  <a:ext uri="{0D108BD9-81ED-4DB2-BD59-A6C34878D82A}">
                    <a16:rowId xmlns:a16="http://schemas.microsoft.com/office/drawing/2014/main" val="423314316"/>
                  </a:ext>
                </a:extLst>
              </a:tr>
            </a:tbl>
          </a:graphicData>
        </a:graphic>
      </p:graphicFrame>
    </p:spTree>
    <p:extLst>
      <p:ext uri="{BB962C8B-B14F-4D97-AF65-F5344CB8AC3E}">
        <p14:creationId xmlns:p14="http://schemas.microsoft.com/office/powerpoint/2010/main" val="2521768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555C4C0-3E2D-48EB-896E-330DE9E22C46}"/>
              </a:ext>
            </a:extLst>
          </p:cNvPr>
          <p:cNvSpPr>
            <a:spLocks noGrp="1"/>
          </p:cNvSpPr>
          <p:nvPr>
            <p:ph type="title"/>
          </p:nvPr>
        </p:nvSpPr>
        <p:spPr/>
        <p:txBody>
          <a:bodyPr/>
          <a:lstStyle/>
          <a:p>
            <a:r>
              <a:rPr lang="en-US" altLang="zh-TW" dirty="0"/>
              <a:t>VA8801 SDK Directory Introduction – 2 </a:t>
            </a:r>
            <a:endParaRPr lang="zh-TW" altLang="en-US" dirty="0"/>
          </a:p>
        </p:txBody>
      </p:sp>
      <p:sp>
        <p:nvSpPr>
          <p:cNvPr id="3" name="投影片編號版面配置區 2">
            <a:extLst>
              <a:ext uri="{FF2B5EF4-FFF2-40B4-BE49-F238E27FC236}">
                <a16:creationId xmlns:a16="http://schemas.microsoft.com/office/drawing/2014/main" id="{D77AE8DC-6EB1-49CA-BB8D-DABE0B009118}"/>
              </a:ext>
            </a:extLst>
          </p:cNvPr>
          <p:cNvSpPr>
            <a:spLocks noGrp="1"/>
          </p:cNvSpPr>
          <p:nvPr>
            <p:ph type="sldNum" sz="quarter" idx="12"/>
          </p:nvPr>
        </p:nvSpPr>
        <p:spPr/>
        <p:txBody>
          <a:bodyPr/>
          <a:lstStyle/>
          <a:p>
            <a:pPr>
              <a:defRPr/>
            </a:pPr>
            <a:fld id="{74D1B379-E456-4785-B900-A6205A36BE13}" type="slidenum">
              <a:rPr lang="zh-TW" altLang="en-US" smtClean="0"/>
              <a:pPr>
                <a:defRPr/>
              </a:pPr>
              <a:t>9</a:t>
            </a:fld>
            <a:endParaRPr lang="zh-TW" altLang="en-US"/>
          </a:p>
        </p:txBody>
      </p:sp>
      <p:graphicFrame>
        <p:nvGraphicFramePr>
          <p:cNvPr id="4" name="表格 3">
            <a:extLst>
              <a:ext uri="{FF2B5EF4-FFF2-40B4-BE49-F238E27FC236}">
                <a16:creationId xmlns:a16="http://schemas.microsoft.com/office/drawing/2014/main" id="{E2FF0F9E-22C2-4849-B6B6-D32902CAC49A}"/>
              </a:ext>
            </a:extLst>
          </p:cNvPr>
          <p:cNvGraphicFramePr>
            <a:graphicFrameLocks noGrp="1"/>
          </p:cNvGraphicFramePr>
          <p:nvPr>
            <p:extLst>
              <p:ext uri="{D42A27DB-BD31-4B8C-83A1-F6EECF244321}">
                <p14:modId xmlns:p14="http://schemas.microsoft.com/office/powerpoint/2010/main" val="3452435992"/>
              </p:ext>
            </p:extLst>
          </p:nvPr>
        </p:nvGraphicFramePr>
        <p:xfrm>
          <a:off x="683568" y="1203598"/>
          <a:ext cx="8208912" cy="2651760"/>
        </p:xfrm>
        <a:graphic>
          <a:graphicData uri="http://schemas.openxmlformats.org/drawingml/2006/table">
            <a:tbl>
              <a:tblPr firstRow="1" bandRow="1">
                <a:tableStyleId>{5C22544A-7EE6-4342-B048-85BDC9FD1C3A}</a:tableStyleId>
              </a:tblPr>
              <a:tblGrid>
                <a:gridCol w="1224136">
                  <a:extLst>
                    <a:ext uri="{9D8B030D-6E8A-4147-A177-3AD203B41FA5}">
                      <a16:colId xmlns:a16="http://schemas.microsoft.com/office/drawing/2014/main" val="3337535987"/>
                    </a:ext>
                  </a:extLst>
                </a:gridCol>
                <a:gridCol w="6984776">
                  <a:extLst>
                    <a:ext uri="{9D8B030D-6E8A-4147-A177-3AD203B41FA5}">
                      <a16:colId xmlns:a16="http://schemas.microsoft.com/office/drawing/2014/main" val="3133476087"/>
                    </a:ext>
                  </a:extLst>
                </a:gridCol>
              </a:tblGrid>
              <a:tr h="0">
                <a:tc>
                  <a:txBody>
                    <a:bodyPr/>
                    <a:lstStyle/>
                    <a:p>
                      <a:r>
                        <a:rPr lang="en-US" altLang="zh-TW" sz="1200" dirty="0"/>
                        <a:t>Folder</a:t>
                      </a:r>
                      <a:endParaRPr lang="zh-TW" altLang="en-US" sz="1200" dirty="0"/>
                    </a:p>
                  </a:txBody>
                  <a:tcPr/>
                </a:tc>
                <a:tc>
                  <a:txBody>
                    <a:bodyPr/>
                    <a:lstStyle/>
                    <a:p>
                      <a:r>
                        <a:rPr lang="en-US" altLang="zh-TW" sz="1200" dirty="0"/>
                        <a:t>Description</a:t>
                      </a:r>
                      <a:endParaRPr lang="zh-TW" altLang="en-US" sz="1200" dirty="0"/>
                    </a:p>
                  </a:txBody>
                  <a:tcPr/>
                </a:tc>
                <a:extLst>
                  <a:ext uri="{0D108BD9-81ED-4DB2-BD59-A6C34878D82A}">
                    <a16:rowId xmlns:a16="http://schemas.microsoft.com/office/drawing/2014/main" val="1393102071"/>
                  </a:ext>
                </a:extLst>
              </a:tr>
              <a:tr h="0">
                <a:tc>
                  <a:txBody>
                    <a:bodyPr/>
                    <a:lstStyle/>
                    <a:p>
                      <a:r>
                        <a:rPr lang="en-US" altLang="zh-TW" sz="1200" dirty="0"/>
                        <a:t>Download Tool</a:t>
                      </a:r>
                      <a:endParaRPr lang="zh-TW" altLang="en-US" sz="1200" dirty="0"/>
                    </a:p>
                  </a:txBody>
                  <a:tcPr anchor="ctr"/>
                </a:tc>
                <a:tc>
                  <a:txBody>
                    <a:bodyPr/>
                    <a:lstStyle/>
                    <a:p>
                      <a:pPr marL="228600" indent="-228600">
                        <a:buFont typeface="+mj-lt"/>
                        <a:buAutoNum type="arabicPeriod"/>
                      </a:pPr>
                      <a:r>
                        <a:rPr lang="en-US" altLang="zh-TW" sz="1200" dirty="0"/>
                        <a:t>Generate VA8801 Output binary file</a:t>
                      </a:r>
                    </a:p>
                    <a:p>
                      <a:pPr marL="228600" indent="-228600">
                        <a:buFont typeface="+mj-lt"/>
                        <a:buAutoNum type="arabicPeriod"/>
                      </a:pPr>
                      <a:r>
                        <a:rPr lang="en-US" altLang="zh-TW" sz="1200" dirty="0"/>
                        <a:t>Update VA8801 Firmware</a:t>
                      </a:r>
                      <a:endParaRPr lang="zh-TW" altLang="en-US" sz="1200" dirty="0"/>
                    </a:p>
                  </a:txBody>
                  <a:tcPr/>
                </a:tc>
                <a:extLst>
                  <a:ext uri="{0D108BD9-81ED-4DB2-BD59-A6C34878D82A}">
                    <a16:rowId xmlns:a16="http://schemas.microsoft.com/office/drawing/2014/main" val="3778726882"/>
                  </a:ext>
                </a:extLst>
              </a:tr>
              <a:tr h="0">
                <a:tc>
                  <a:txBody>
                    <a:bodyPr/>
                    <a:lstStyle/>
                    <a:p>
                      <a:r>
                        <a:rPr lang="en-US" altLang="zh-TW" sz="1200" dirty="0"/>
                        <a:t>Driver</a:t>
                      </a:r>
                      <a:endParaRPr lang="zh-TW" altLang="en-US" sz="1200" dirty="0"/>
                    </a:p>
                  </a:txBody>
                  <a:tcPr anchor="ctr"/>
                </a:tc>
                <a:tc>
                  <a:txBody>
                    <a:bodyPr/>
                    <a:lstStyle/>
                    <a:p>
                      <a:pPr marL="228600" indent="-228600">
                        <a:buAutoNum type="arabicPeriod"/>
                      </a:pPr>
                      <a:r>
                        <a:rPr lang="en-US" altLang="zh-TW" sz="1200" dirty="0" err="1"/>
                        <a:t>DediProg</a:t>
                      </a:r>
                      <a:r>
                        <a:rPr lang="en-US" altLang="zh-TW" sz="1200" dirty="0"/>
                        <a:t> SF600Plus_Driver for VA8801 FW update, </a:t>
                      </a:r>
                      <a:r>
                        <a:rPr lang="en-US" altLang="zh-TW" sz="1200" b="0" i="0" kern="1200" dirty="0">
                          <a:solidFill>
                            <a:schemeClr val="dk1"/>
                          </a:solidFill>
                          <a:effectLst/>
                          <a:latin typeface="+mn-lt"/>
                          <a:ea typeface="+mn-ea"/>
                          <a:cs typeface="+mn-cs"/>
                        </a:rPr>
                        <a:t>If you have an SF600 Plus device</a:t>
                      </a:r>
                    </a:p>
                    <a:p>
                      <a:pPr marL="228600" marR="0" lvl="0" indent="-228600" algn="l" defTabSz="583973" rtl="0" eaLnBrk="1" fontAlgn="auto" latinLnBrk="0" hangingPunct="1">
                        <a:lnSpc>
                          <a:spcPct val="100000"/>
                        </a:lnSpc>
                        <a:spcBef>
                          <a:spcPts val="0"/>
                        </a:spcBef>
                        <a:spcAft>
                          <a:spcPts val="0"/>
                        </a:spcAft>
                        <a:buClrTx/>
                        <a:buSzTx/>
                        <a:buFontTx/>
                        <a:buAutoNum type="arabicPeriod"/>
                        <a:tabLst/>
                        <a:defRPr/>
                      </a:pPr>
                      <a:r>
                        <a:rPr lang="en-US" altLang="zh-TW" sz="1200" dirty="0" err="1"/>
                        <a:t>WinUSB_Driver</a:t>
                      </a:r>
                      <a:r>
                        <a:rPr lang="en-US" altLang="zh-TW" sz="1200" dirty="0"/>
                        <a:t> for VA8801 USB transfer image</a:t>
                      </a:r>
                    </a:p>
                    <a:p>
                      <a:pPr marL="228600" indent="-228600">
                        <a:buAutoNum type="arabicPeriod"/>
                      </a:pPr>
                      <a:r>
                        <a:rPr lang="en-US" altLang="zh-TW" sz="1200" dirty="0" err="1"/>
                        <a:t>PC_UART_Drivers</a:t>
                      </a:r>
                      <a:r>
                        <a:rPr lang="en-US" altLang="zh-TW" sz="1200" dirty="0"/>
                        <a:t> for print VA8801 log message</a:t>
                      </a:r>
                    </a:p>
                  </a:txBody>
                  <a:tcPr/>
                </a:tc>
                <a:extLst>
                  <a:ext uri="{0D108BD9-81ED-4DB2-BD59-A6C34878D82A}">
                    <a16:rowId xmlns:a16="http://schemas.microsoft.com/office/drawing/2014/main" val="1967160505"/>
                  </a:ext>
                </a:extLst>
              </a:tr>
              <a:tr h="0">
                <a:tc>
                  <a:txBody>
                    <a:bodyPr/>
                    <a:lstStyle/>
                    <a:p>
                      <a:r>
                        <a:rPr lang="en-US" altLang="zh-TW" sz="1200" dirty="0">
                          <a:solidFill>
                            <a:schemeClr val="tx1"/>
                          </a:solidFill>
                        </a:rPr>
                        <a:t>DUT Tool</a:t>
                      </a:r>
                      <a:endParaRPr lang="zh-TW" altLang="en-US" sz="1200" dirty="0">
                        <a:solidFill>
                          <a:schemeClr val="tx1"/>
                        </a:solidFill>
                      </a:endParaRPr>
                    </a:p>
                  </a:txBody>
                  <a:tcPr anchor="ctr"/>
                </a:tc>
                <a:tc>
                  <a:txBody>
                    <a:bodyPr/>
                    <a:lstStyle/>
                    <a:p>
                      <a:pPr marL="0" indent="0">
                        <a:buNone/>
                      </a:pPr>
                      <a:r>
                        <a:rPr lang="en-US" altLang="zh-TW" sz="1200" dirty="0">
                          <a:solidFill>
                            <a:schemeClr val="tx1"/>
                          </a:solidFill>
                        </a:rPr>
                        <a:t>The Device Under Test (DUT) tool provides user-fed image data from a PC or notebook, then validates the AI model</a:t>
                      </a:r>
                    </a:p>
                  </a:txBody>
                  <a:tcPr/>
                </a:tc>
                <a:extLst>
                  <a:ext uri="{0D108BD9-81ED-4DB2-BD59-A6C34878D82A}">
                    <a16:rowId xmlns:a16="http://schemas.microsoft.com/office/drawing/2014/main" val="4289658202"/>
                  </a:ext>
                </a:extLst>
              </a:tr>
              <a:tr h="0">
                <a:tc>
                  <a:txBody>
                    <a:bodyPr/>
                    <a:lstStyle/>
                    <a:p>
                      <a:r>
                        <a:rPr lang="en-US" altLang="zh-TW" sz="1200" dirty="0"/>
                        <a:t>DVK</a:t>
                      </a:r>
                      <a:endParaRPr lang="zh-TW" altLang="en-US" sz="1200" dirty="0"/>
                    </a:p>
                  </a:txBody>
                  <a:tcPr anchor="ctr"/>
                </a:tc>
                <a:tc>
                  <a:txBody>
                    <a:bodyPr/>
                    <a:lstStyle/>
                    <a:p>
                      <a:r>
                        <a:rPr lang="en-US" altLang="zh-TW" sz="1200" dirty="0"/>
                        <a:t>VA8801 Demo Kit Schematic</a:t>
                      </a:r>
                      <a:endParaRPr lang="zh-TW" altLang="en-US" sz="1200" dirty="0"/>
                    </a:p>
                  </a:txBody>
                  <a:tcPr/>
                </a:tc>
                <a:extLst>
                  <a:ext uri="{0D108BD9-81ED-4DB2-BD59-A6C34878D82A}">
                    <a16:rowId xmlns:a16="http://schemas.microsoft.com/office/drawing/2014/main" val="3329884992"/>
                  </a:ext>
                </a:extLst>
              </a:tr>
              <a:tr h="0">
                <a:tc>
                  <a:txBody>
                    <a:bodyPr/>
                    <a:lstStyle/>
                    <a:p>
                      <a:r>
                        <a:rPr lang="en-US" altLang="zh-TW" sz="1200" dirty="0"/>
                        <a:t>NPU Bin</a:t>
                      </a:r>
                      <a:endParaRPr lang="zh-TW" altLang="en-US" sz="1200" dirty="0"/>
                    </a:p>
                  </a:txBody>
                  <a:tcPr anchor="ctr"/>
                </a:tc>
                <a:tc>
                  <a:txBody>
                    <a:bodyPr/>
                    <a:lstStyle/>
                    <a:p>
                      <a:r>
                        <a:rPr lang="en-US" altLang="zh-TW" sz="1200" dirty="0" err="1"/>
                        <a:t>Fitipower</a:t>
                      </a:r>
                      <a:r>
                        <a:rPr lang="en-US" altLang="zh-TW" sz="1200" dirty="0"/>
                        <a:t> AI Model zoo binary file</a:t>
                      </a:r>
                      <a:endParaRPr lang="zh-TW" altLang="en-US" sz="1200" dirty="0"/>
                    </a:p>
                  </a:txBody>
                  <a:tcPr/>
                </a:tc>
                <a:extLst>
                  <a:ext uri="{0D108BD9-81ED-4DB2-BD59-A6C34878D82A}">
                    <a16:rowId xmlns:a16="http://schemas.microsoft.com/office/drawing/2014/main" val="32865697"/>
                  </a:ext>
                </a:extLst>
              </a:tr>
              <a:tr h="0">
                <a:tc>
                  <a:txBody>
                    <a:bodyPr/>
                    <a:lstStyle/>
                    <a:p>
                      <a:r>
                        <a:rPr lang="en-US" altLang="zh-TW" sz="1200" dirty="0" err="1"/>
                        <a:t>Tengen</a:t>
                      </a:r>
                      <a:r>
                        <a:rPr lang="zh-TW" altLang="en-US" sz="1200" dirty="0"/>
                        <a:t> </a:t>
                      </a:r>
                      <a:r>
                        <a:rPr lang="en-US" altLang="zh-TW" sz="1200" dirty="0"/>
                        <a:t>Compiler</a:t>
                      </a:r>
                      <a:endParaRPr lang="zh-TW" altLang="en-US" sz="1200" dirty="0"/>
                    </a:p>
                  </a:txBody>
                  <a:tcPr anchor="ctr"/>
                </a:tc>
                <a:tc>
                  <a:txBody>
                    <a:bodyPr/>
                    <a:lstStyle/>
                    <a:p>
                      <a:r>
                        <a:rPr lang="en-US" altLang="zh-TW" sz="1200" dirty="0"/>
                        <a:t>Use the </a:t>
                      </a:r>
                      <a:r>
                        <a:rPr lang="en-US" altLang="zh-TW" sz="1200" dirty="0" err="1"/>
                        <a:t>Fitipower</a:t>
                      </a:r>
                      <a:r>
                        <a:rPr lang="en-US" altLang="zh-TW" sz="1200" dirty="0"/>
                        <a:t> AI Compiler to compile the AI model into C code</a:t>
                      </a:r>
                    </a:p>
                  </a:txBody>
                  <a:tcPr/>
                </a:tc>
                <a:extLst>
                  <a:ext uri="{0D108BD9-81ED-4DB2-BD59-A6C34878D82A}">
                    <a16:rowId xmlns:a16="http://schemas.microsoft.com/office/drawing/2014/main" val="192173339"/>
                  </a:ext>
                </a:extLst>
              </a:tr>
            </a:tbl>
          </a:graphicData>
        </a:graphic>
      </p:graphicFrame>
    </p:spTree>
    <p:extLst>
      <p:ext uri="{BB962C8B-B14F-4D97-AF65-F5344CB8AC3E}">
        <p14:creationId xmlns:p14="http://schemas.microsoft.com/office/powerpoint/2010/main" val="2562099710"/>
      </p:ext>
    </p:extLst>
  </p:cSld>
  <p:clrMapOvr>
    <a:masterClrMapping/>
  </p:clrMapOvr>
</p:sld>
</file>

<file path=ppt/theme/theme1.xml><?xml version="1.0" encoding="utf-8"?>
<a:theme xmlns:a="http://schemas.openxmlformats.org/drawingml/2006/main" name="Office 佈景主題">
  <a:themeElements>
    <a:clrScheme name="自訂 1">
      <a:dk1>
        <a:sysClr val="windowText" lastClr="000000"/>
      </a:dk1>
      <a:lt1>
        <a:sysClr val="window" lastClr="FFFFFF"/>
      </a:lt1>
      <a:dk2>
        <a:srgbClr val="002060"/>
      </a:dk2>
      <a:lt2>
        <a:srgbClr val="FFCC00"/>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81993</TotalTime>
  <Words>5399</Words>
  <Application>Microsoft Office PowerPoint</Application>
  <PresentationFormat>如螢幕大小 (16:9)</PresentationFormat>
  <Paragraphs>812</Paragraphs>
  <Slides>59</Slides>
  <Notes>0</Notes>
  <HiddenSlides>0</HiddenSlides>
  <MMClips>0</MMClips>
  <ScaleCrop>false</ScaleCrop>
  <HeadingPairs>
    <vt:vector size="6" baseType="variant">
      <vt:variant>
        <vt:lpstr>使用字型</vt:lpstr>
      </vt:variant>
      <vt:variant>
        <vt:i4>10</vt:i4>
      </vt:variant>
      <vt:variant>
        <vt:lpstr>佈景主題</vt:lpstr>
      </vt:variant>
      <vt:variant>
        <vt:i4>1</vt:i4>
      </vt:variant>
      <vt:variant>
        <vt:lpstr>投影片標題</vt:lpstr>
      </vt:variant>
      <vt:variant>
        <vt:i4>59</vt:i4>
      </vt:variant>
    </vt:vector>
  </HeadingPairs>
  <TitlesOfParts>
    <vt:vector size="70" baseType="lpstr">
      <vt:lpstr>Microsoft YaHei</vt:lpstr>
      <vt:lpstr>微軟正黑體</vt:lpstr>
      <vt:lpstr>新細明體</vt:lpstr>
      <vt:lpstr>Arial</vt:lpstr>
      <vt:lpstr>Calibri</vt:lpstr>
      <vt:lpstr>Cambria</vt:lpstr>
      <vt:lpstr>Comic Sans MS</vt:lpstr>
      <vt:lpstr>Helvetica</vt:lpstr>
      <vt:lpstr>Wingdings</vt:lpstr>
      <vt:lpstr>Wingdings 2</vt:lpstr>
      <vt:lpstr>Office 佈景主題</vt:lpstr>
      <vt:lpstr>VA8801 SDK Handbook V3.3 Jason Syu</vt:lpstr>
      <vt:lpstr>Outline</vt:lpstr>
      <vt:lpstr>Outline – VA8801 AI Chip Introduction</vt:lpstr>
      <vt:lpstr>Outline – VA8801 Development Preparation</vt:lpstr>
      <vt:lpstr>Outline – VA8801 Projects and Tools Introduction</vt:lpstr>
      <vt:lpstr>Outline – VA8801 Firmware Update and AI Model Validation Introduction</vt:lpstr>
      <vt:lpstr>VA8801 AI Chip Introduction </vt:lpstr>
      <vt:lpstr>VA8801 SDK Directory Introduction – 1 </vt:lpstr>
      <vt:lpstr>VA8801 SDK Directory Introduction – 2 </vt:lpstr>
      <vt:lpstr>VA8801 Architecture Introduction – 1 </vt:lpstr>
      <vt:lpstr>VA8801 Architecture Introduction – 2</vt:lpstr>
      <vt:lpstr>VA8801 Architecture Introduction – 3</vt:lpstr>
      <vt:lpstr>VA8801 Development Preparation </vt:lpstr>
      <vt:lpstr>VA8801 AI Model Zoo Introduction</vt:lpstr>
      <vt:lpstr>How to Bring Up DemoKit Board – 1</vt:lpstr>
      <vt:lpstr>How to Bring Up DemoKit Board – 2 </vt:lpstr>
      <vt:lpstr>How to Bring Up DemoKit Board – 3</vt:lpstr>
      <vt:lpstr>How to Bring Up DemoKit Board – 4</vt:lpstr>
      <vt:lpstr>How to Bring Up DemoKit Board – 5</vt:lpstr>
      <vt:lpstr>How to Bring Up DemoKit Board – 6</vt:lpstr>
      <vt:lpstr>How to Bring Up DemoKit Board – 7</vt:lpstr>
      <vt:lpstr>How to Bring Up DemoKit Board – 8</vt:lpstr>
      <vt:lpstr>How to Install Development Environment</vt:lpstr>
      <vt:lpstr>How to Start Development</vt:lpstr>
      <vt:lpstr>VA8801 Projects and AI Tool Introduction </vt:lpstr>
      <vt:lpstr>VA8801 Projects and AI Tool Introduction</vt:lpstr>
      <vt:lpstr>VA8801 TinyML Project Brief – 1</vt:lpstr>
      <vt:lpstr>VA8801 TinyML Project Brief – 2 </vt:lpstr>
      <vt:lpstr>VA8801 NPU Project Brief</vt:lpstr>
      <vt:lpstr>How to Using Tengen Compiler – 1 </vt:lpstr>
      <vt:lpstr>How to Using Tengen Compiler – 2</vt:lpstr>
      <vt:lpstr>How to Using Tengen Compiler – 3</vt:lpstr>
      <vt:lpstr>How to Using Tengen Compiler – 4</vt:lpstr>
      <vt:lpstr>How to Using Tengen Compiler – 5</vt:lpstr>
      <vt:lpstr>VA8801 Firmware Update and  AI Model Validation Introduction </vt:lpstr>
      <vt:lpstr>How to Update VA8801 Firmware via DFU(Device Firmware Update) Tool – 1 </vt:lpstr>
      <vt:lpstr>How to Update VA8801 Firmware via DFU(Device Firmware Update) Tool – 2 </vt:lpstr>
      <vt:lpstr>How to Update VA8801 Firmware via DFU(Device Firmware Update) Tool – 3 </vt:lpstr>
      <vt:lpstr>How to Update VA8801 Firmware via DFU(Device Firmware Update) Tool – 4 </vt:lpstr>
      <vt:lpstr>How to Update VA8801 Firmware via DFU(Device Firmware Update) Tool – 5</vt:lpstr>
      <vt:lpstr>How to Update VA8801 Firmware via DFU(Device Firmware Update) Tool – 6</vt:lpstr>
      <vt:lpstr>How to Update VA8801 Firmware via DFU(Device Firmware Update) Tool – 7</vt:lpstr>
      <vt:lpstr>How to Validation AI Model on VA8801 chip via DUT(Device Under Test) Tool – 1 </vt:lpstr>
      <vt:lpstr>How to Validation AI Model on VA8801 chip via DUT(Device Under Test) Tool – 2</vt:lpstr>
      <vt:lpstr>Appendix</vt:lpstr>
      <vt:lpstr>Self-develop AI Model – How to Modify SDK Project 1</vt:lpstr>
      <vt:lpstr>Self-develop AI Model – How to Modify SDK Project 2</vt:lpstr>
      <vt:lpstr>Self-develop AI Model – How to Modify SDK Project 3</vt:lpstr>
      <vt:lpstr>Self-develop AI Model – How to Modify SDK Project 4</vt:lpstr>
      <vt:lpstr>Self-develop AI Model – How to Modify SDK Project 5</vt:lpstr>
      <vt:lpstr>Self-develop AI Model – How to Modify SDK Project 6</vt:lpstr>
      <vt:lpstr>SDK Peripheral Example Code</vt:lpstr>
      <vt:lpstr>TinyML Project – UART Example – HW Setup</vt:lpstr>
      <vt:lpstr>TinyML Project – UART Example – SW API</vt:lpstr>
      <vt:lpstr>TinyML Project – I2C5 Slave Example – HW Setup</vt:lpstr>
      <vt:lpstr>TinyML Project – I2C5 Slave Example – SW API</vt:lpstr>
      <vt:lpstr>REVISION HISTORY – 1 </vt:lpstr>
      <vt:lpstr>REVISION HISTORY – 2 </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cherry.pan(潘郁芬)</dc:creator>
  <cp:lastModifiedBy>jason.syu(許育誠)</cp:lastModifiedBy>
  <cp:revision>1582</cp:revision>
  <dcterms:created xsi:type="dcterms:W3CDTF">2021-08-06T10:38:50Z</dcterms:created>
  <dcterms:modified xsi:type="dcterms:W3CDTF">2024-06-18T12:19:27Z</dcterms:modified>
</cp:coreProperties>
</file>

<file path=docProps/thumbnail.jpeg>
</file>